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57" r:id="rId4"/>
    <p:sldId id="308" r:id="rId5"/>
    <p:sldId id="311" r:id="rId6"/>
    <p:sldId id="295" r:id="rId7"/>
    <p:sldId id="260" r:id="rId8"/>
    <p:sldId id="306" r:id="rId9"/>
    <p:sldId id="296" r:id="rId10"/>
    <p:sldId id="261" r:id="rId11"/>
    <p:sldId id="293" r:id="rId12"/>
    <p:sldId id="262" r:id="rId13"/>
    <p:sldId id="304" r:id="rId14"/>
    <p:sldId id="282" r:id="rId15"/>
    <p:sldId id="265" r:id="rId16"/>
    <p:sldId id="266" r:id="rId17"/>
    <p:sldId id="287" r:id="rId18"/>
    <p:sldId id="272" r:id="rId19"/>
    <p:sldId id="307" r:id="rId20"/>
    <p:sldId id="275" r:id="rId21"/>
    <p:sldId id="312" r:id="rId22"/>
    <p:sldId id="313" r:id="rId23"/>
    <p:sldId id="314" r:id="rId24"/>
  </p:sldIdLst>
  <p:sldSz cx="9144000" cy="6858000" type="screen4x3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iene35" initials="I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5" autoAdjust="0"/>
    <p:restoredTop sz="94660"/>
  </p:normalViewPr>
  <p:slideViewPr>
    <p:cSldViewPr>
      <p:cViewPr>
        <p:scale>
          <a:sx n="94" d="100"/>
          <a:sy n="94" d="100"/>
        </p:scale>
        <p:origin x="-12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BE77D-6EC7-4E92-96D9-F2E6D43D49EA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BF460-6CCB-4B91-933E-9702B7B6EF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14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E971B190-63CB-4E81-924B-70CB573DE460}" type="slidenum">
              <a:rPr lang="it-IT" altLang="it-IT" sz="1200">
                <a:solidFill>
                  <a:schemeClr val="tx1"/>
                </a:solidFill>
              </a:rPr>
              <a:pPr/>
              <a:t>1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232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9C1302C-DF0F-43EA-A0E0-374D2BF26E76}" type="slidenum">
              <a:rPr lang="it-IT" altLang="it-IT" sz="12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/>
              <a:t>21</a:t>
            </a:fld>
            <a:endParaRPr lang="it-IT" altLang="it-IT" sz="12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4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506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972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30/09/2019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D76F66F8-59E7-44C1-8564-2E6397AED1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486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30/09/2019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446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30A37C3-1499-4123-9885-E7D9016C572B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30/09/2019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D76F66F8-59E7-44C1-8564-2E6397AED1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062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30/09/2019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4340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30/09/2019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887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30A37C3-1499-4123-9885-E7D9016C572B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30/09/2019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920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30/09/2019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983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30/09/2019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52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521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30/09/2019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8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30/09/2019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575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30/09/2019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8604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2AE83-704F-4059-B7E4-AB483234C10F}" type="datetimeFigureOut">
              <a:rPr lang="it-IT"/>
              <a:pPr>
                <a:defRPr/>
              </a:pPr>
              <a:t>30/09/2019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8FF81-B495-4CC6-B125-58DD14F56E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2758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31400-7C19-48B5-9872-0F2F966D5E74}" type="datetimeFigureOut">
              <a:rPr lang="it-IT"/>
              <a:pPr>
                <a:defRPr/>
              </a:pPr>
              <a:t>30/09/2019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29E78-EBE1-4733-B718-B677E3DE5D3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7340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B93C6-6120-4553-995D-C16E3EC5D468}" type="datetimeFigureOut">
              <a:rPr lang="it-IT"/>
              <a:pPr>
                <a:defRPr/>
              </a:pPr>
              <a:t>30/09/2019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D7C74-D941-4CE6-9236-CBE89F32DC7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4954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0B4CC-0496-435C-B972-AAE342F2BE75}" type="datetimeFigureOut">
              <a:rPr lang="it-IT"/>
              <a:pPr>
                <a:defRPr/>
              </a:pPr>
              <a:t>30/09/2019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69655-531E-403E-8A9E-18BD18FE1A9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6358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126C9-55EF-4377-BD5C-4E2EF18AAAC2}" type="datetimeFigureOut">
              <a:rPr lang="it-IT"/>
              <a:pPr>
                <a:defRPr/>
              </a:pPr>
              <a:t>30/09/2019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0DC12-C3A1-4893-A3FF-73BC00430BD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7667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72223-17A1-4DD3-8E1E-7A4D2CF686B9}" type="datetimeFigureOut">
              <a:rPr lang="it-IT"/>
              <a:pPr>
                <a:defRPr/>
              </a:pPr>
              <a:t>30/09/2019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B353-E441-49F5-8CB1-231C8B437CB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7809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FDA95-9293-4D50-B44A-024A43476E06}" type="datetimeFigureOut">
              <a:rPr lang="it-IT"/>
              <a:pPr>
                <a:defRPr/>
              </a:pPr>
              <a:t>30/09/2019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37D62-AD5D-45A6-993C-BCB04E0E51C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10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8922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C6440-00E7-45F2-938D-CF4C14F24A22}" type="datetimeFigureOut">
              <a:rPr lang="it-IT"/>
              <a:pPr>
                <a:defRPr/>
              </a:pPr>
              <a:t>30/09/2019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D71CA-752B-45F6-9313-28DDB532D93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0592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A445F-D274-4286-8206-C4D38F70A075}" type="datetimeFigureOut">
              <a:rPr lang="it-IT"/>
              <a:pPr>
                <a:defRPr/>
              </a:pPr>
              <a:t>30/09/2019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07315-798E-40CB-A1A5-A9BF3FA5A94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7476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55160-55DA-4487-98D5-12C8580A7DCF}" type="datetimeFigureOut">
              <a:rPr lang="it-IT"/>
              <a:pPr>
                <a:defRPr/>
              </a:pPr>
              <a:t>30/09/2019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0BD35-705E-4672-90D3-5DF9F312C0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39543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11186-D705-4AE6-BC6C-7B148D2520A2}" type="datetimeFigureOut">
              <a:rPr lang="it-IT"/>
              <a:pPr>
                <a:defRPr/>
              </a:pPr>
              <a:t>30/09/2019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61F3B-5901-47B2-AD3E-BD8E5671CF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7888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206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07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1359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631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78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37C3-1499-4123-9885-E7D9016C572B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6F8-59E7-44C1-8564-2E6397AED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583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A37C3-1499-4123-9885-E7D9016C572B}" type="datetimeFigureOut">
              <a:rPr lang="it-IT" smtClean="0"/>
              <a:t>30/09/2019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F66F8-59E7-44C1-8564-2E6397AED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708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457200"/>
            <a:fld id="{530A37C3-1499-4123-9885-E7D9016C572B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 defTabSz="457200"/>
              <a:t>30/09/2019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457200"/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 defTabSz="457200"/>
            <a:fld id="{D76F66F8-59E7-44C1-8564-2E6397AED1B1}" type="slidenum">
              <a:rPr lang="it-IT" smtClean="0"/>
              <a:pPr defTabSz="45720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0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12A4ED0-46C3-4B75-91F8-9A78C7C8191C}" type="datetimeFigureOut">
              <a:rPr lang="it-IT"/>
              <a:pPr>
                <a:defRPr/>
              </a:pPr>
              <a:t>30/09/2019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6A4824-35B5-4BD8-B0D9-95F1CD62FCF5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414188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IiRhcxZGO4g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1"/>
          <p:cNvSpPr>
            <a:spLocks noChangeArrowheads="1"/>
          </p:cNvSpPr>
          <p:nvPr/>
        </p:nvSpPr>
        <p:spPr bwMode="auto">
          <a:xfrm>
            <a:off x="7476" y="23912"/>
            <a:ext cx="9144000" cy="3450564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it-IT" altLang="it-IT" sz="900">
              <a:solidFill>
                <a:schemeClr val="bg1"/>
              </a:solidFill>
            </a:endParaRP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245" y="1300163"/>
            <a:ext cx="8944643" cy="1524716"/>
          </a:xfrm>
        </p:spPr>
        <p:txBody>
          <a:bodyPr>
            <a:normAutofit fontScale="40000" lnSpcReduction="20000"/>
          </a:bodyPr>
          <a:lstStyle/>
          <a:p>
            <a:r>
              <a:rPr lang="it-IT" altLang="it-IT" sz="7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Progetto </a:t>
            </a:r>
            <a:r>
              <a:rPr lang="it-IT" altLang="it-IT" sz="7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GiochiAMO</a:t>
            </a:r>
            <a:r>
              <a:rPr lang="it-IT" altLang="it-IT" sz="7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altLang="it-IT" sz="7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Intervento di prevenzione su campo:</a:t>
            </a:r>
          </a:p>
          <a:p>
            <a:r>
              <a:rPr lang="it-IT" altLang="it-IT" sz="7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 Fisica</a:t>
            </a:r>
          </a:p>
          <a:p>
            <a:pPr eaLnBrk="1" hangingPunct="1"/>
            <a:endParaRPr lang="it-IT" altLang="it-IT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1748" name="Group 17"/>
          <p:cNvGrpSpPr>
            <a:grpSpLocks/>
          </p:cNvGrpSpPr>
          <p:nvPr/>
        </p:nvGrpSpPr>
        <p:grpSpPr bwMode="auto">
          <a:xfrm>
            <a:off x="0" y="2711450"/>
            <a:ext cx="9160543" cy="4146550"/>
            <a:chOff x="0" y="1738"/>
            <a:chExt cx="5761" cy="2582"/>
          </a:xfrm>
        </p:grpSpPr>
        <p:pic>
          <p:nvPicPr>
            <p:cNvPr id="31754" name="Picture 15" descr="Fondin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13" descr="logo +marchi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16" descr="fasci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6" r="25000" b="75650"/>
          <a:stretch/>
        </p:blipFill>
        <p:spPr bwMode="auto">
          <a:xfrm>
            <a:off x="-13504" y="30361"/>
            <a:ext cx="9144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1" y="3429000"/>
            <a:ext cx="28098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3" descr="logo-policlinico-umberto-I.png (580×259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5651500"/>
            <a:ext cx="25558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EF01EEC-659C-40D7-94BC-08D5450D76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22827"/>
            <a:ext cx="4032730" cy="3508110"/>
          </a:xfrm>
          <a:prstGeom prst="rect">
            <a:avLst/>
          </a:prstGeom>
        </p:spPr>
      </p:pic>
      <p:pic>
        <p:nvPicPr>
          <p:cNvPr id="13" name="image4.png"/>
          <p:cNvPicPr/>
          <p:nvPr/>
        </p:nvPicPr>
        <p:blipFill rotWithShape="1">
          <a:blip r:embed="rId10" cstate="print"/>
          <a:srcRect t="78902" b="5874"/>
          <a:stretch/>
        </p:blipFill>
        <p:spPr>
          <a:xfrm>
            <a:off x="179512" y="6004560"/>
            <a:ext cx="2699740" cy="41656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3019340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0075" y="978102"/>
            <a:ext cx="7941325" cy="10626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….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 </a:t>
            </a: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che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altro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fa lo sport?</a:t>
            </a:r>
            <a:b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Ti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fa stare bene con </a:t>
            </a: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te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stesso</a:t>
            </a:r>
            <a:endParaRPr lang="en-US" sz="2100" b="1" kern="12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9B7FDC9-F0CE-43A7-9F2A-83DD09DC34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85718" y="2265037"/>
            <a:ext cx="7593759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F8412971-7F43-4BD3-AA25-33F6C31FB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86386"/>
            <a:ext cx="2524860" cy="188522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716515" y="2682433"/>
            <a:ext cx="5103957" cy="3914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puoi</a:t>
            </a:r>
            <a:r>
              <a:rPr lang="en-US" sz="2400" dirty="0"/>
              <a:t> </a:t>
            </a:r>
            <a:r>
              <a:rPr lang="en-US" sz="2400" dirty="0" err="1"/>
              <a:t>scegliere</a:t>
            </a:r>
            <a:r>
              <a:rPr lang="en-US" sz="2400" dirty="0"/>
              <a:t> </a:t>
            </a:r>
            <a:r>
              <a:rPr lang="en-US" sz="2400" dirty="0" err="1"/>
              <a:t>l’attività</a:t>
            </a:r>
            <a:r>
              <a:rPr lang="en-US" sz="2400" dirty="0"/>
              <a:t> </a:t>
            </a:r>
            <a:r>
              <a:rPr lang="en-US" sz="2400" dirty="0" err="1"/>
              <a:t>fisica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ti</a:t>
            </a:r>
            <a:r>
              <a:rPr lang="en-US" sz="2400" dirty="0"/>
              <a:t> </a:t>
            </a:r>
            <a:r>
              <a:rPr lang="en-US" sz="2400" dirty="0" err="1"/>
              <a:t>piace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nella</a:t>
            </a:r>
            <a:r>
              <a:rPr lang="en-US" sz="2400" dirty="0"/>
              <a:t> </a:t>
            </a:r>
            <a:r>
              <a:rPr lang="en-US" sz="2400" dirty="0" err="1"/>
              <a:t>tua</a:t>
            </a:r>
            <a:r>
              <a:rPr lang="en-US" sz="2400" dirty="0"/>
              <a:t> vita </a:t>
            </a:r>
            <a:r>
              <a:rPr lang="en-US" sz="2400" dirty="0" err="1"/>
              <a:t>potrai</a:t>
            </a:r>
            <a:r>
              <a:rPr lang="en-US" sz="2400" dirty="0"/>
              <a:t> </a:t>
            </a:r>
            <a:r>
              <a:rPr lang="en-US" sz="2400" dirty="0" err="1"/>
              <a:t>provare</a:t>
            </a:r>
            <a:r>
              <a:rPr lang="en-US" sz="2400" dirty="0"/>
              <a:t> </a:t>
            </a:r>
            <a:r>
              <a:rPr lang="en-US" sz="2400" dirty="0" err="1"/>
              <a:t>diversi</a:t>
            </a:r>
            <a:r>
              <a:rPr lang="en-US" sz="2400" dirty="0"/>
              <a:t> sport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puoi</a:t>
            </a:r>
            <a:r>
              <a:rPr lang="en-US" sz="2400" dirty="0"/>
              <a:t> </a:t>
            </a:r>
            <a:r>
              <a:rPr lang="en-US" sz="2400" dirty="0" err="1"/>
              <a:t>diventare</a:t>
            </a:r>
            <a:r>
              <a:rPr lang="en-US" sz="2400" dirty="0"/>
              <a:t> bravo </a:t>
            </a:r>
            <a:r>
              <a:rPr lang="en-US" sz="2400" dirty="0" err="1"/>
              <a:t>nello</a:t>
            </a:r>
            <a:r>
              <a:rPr lang="en-US" sz="2400" dirty="0"/>
              <a:t> sport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ti</a:t>
            </a:r>
            <a:r>
              <a:rPr lang="en-US" sz="2400" dirty="0"/>
              <a:t> </a:t>
            </a:r>
            <a:r>
              <a:rPr lang="en-US" sz="2400" dirty="0" err="1"/>
              <a:t>piace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non </a:t>
            </a:r>
            <a:r>
              <a:rPr lang="en-US" sz="2400" dirty="0" err="1"/>
              <a:t>servono</a:t>
            </a:r>
            <a:r>
              <a:rPr lang="en-US" sz="2400" dirty="0"/>
              <a:t> </a:t>
            </a:r>
            <a:r>
              <a:rPr lang="en-US" sz="2400" dirty="0" err="1"/>
              <a:t>tanti</a:t>
            </a:r>
            <a:r>
              <a:rPr lang="en-US" sz="2400" dirty="0"/>
              <a:t> </a:t>
            </a:r>
            <a:r>
              <a:rPr lang="en-US" sz="2400" dirty="0" err="1"/>
              <a:t>soldi</a:t>
            </a:r>
            <a:r>
              <a:rPr lang="en-US" sz="2400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ti</a:t>
            </a:r>
            <a:r>
              <a:rPr lang="en-US" sz="2400" dirty="0"/>
              <a:t> fa </a:t>
            </a:r>
            <a:r>
              <a:rPr lang="en-US" sz="2400" dirty="0" err="1"/>
              <a:t>sentire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sicuro</a:t>
            </a:r>
            <a:r>
              <a:rPr lang="en-US" sz="2400" dirty="0"/>
              <a:t> di </a:t>
            </a:r>
            <a:r>
              <a:rPr lang="en-US" sz="2400" dirty="0" err="1"/>
              <a:t>te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ti</a:t>
            </a:r>
            <a:r>
              <a:rPr lang="en-US" sz="2400" dirty="0"/>
              <a:t> fa </a:t>
            </a:r>
            <a:r>
              <a:rPr lang="en-US" sz="2400" dirty="0" err="1"/>
              <a:t>sentire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efficace</a:t>
            </a:r>
            <a:r>
              <a:rPr lang="en-US" sz="2400" dirty="0"/>
              <a:t> e </a:t>
            </a:r>
            <a:r>
              <a:rPr lang="en-US" sz="2400" dirty="0" err="1"/>
              <a:t>competitivo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8C724D32-4595-4492-A6D1-B962292F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859" y="4282068"/>
            <a:ext cx="16573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0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="" xmlns:a16="http://schemas.microsoft.com/office/drawing/2014/main" id="{F64F6814-96D5-4463-898E-405CC0C401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</p:spPr>
        <p:txBody>
          <a:bodyPr>
            <a:normAutofit/>
          </a:bodyPr>
          <a:lstStyle/>
          <a:p>
            <a:r>
              <a:rPr lang="it-IT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 con gli altri!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6136" y="2121762"/>
            <a:ext cx="4653738" cy="3626917"/>
          </a:xfrm>
        </p:spPr>
        <p:txBody>
          <a:bodyPr>
            <a:normAutofit/>
          </a:bodyPr>
          <a:lstStyle/>
          <a:p>
            <a:endParaRPr lang="it-IT" sz="2100" dirty="0"/>
          </a:p>
          <a:p>
            <a:r>
              <a:rPr lang="it-IT" sz="2400" dirty="0">
                <a:latin typeface="Calibri" panose="020F0502020204030204" pitchFamily="34" charset="0"/>
              </a:rPr>
              <a:t>conoscere nuove persone</a:t>
            </a:r>
          </a:p>
          <a:p>
            <a:r>
              <a:rPr lang="it-IT" sz="2400" dirty="0">
                <a:latin typeface="Calibri" panose="020F0502020204030204" pitchFamily="34" charset="0"/>
              </a:rPr>
              <a:t>giocare in squadra</a:t>
            </a:r>
          </a:p>
          <a:p>
            <a:r>
              <a:rPr lang="it-IT" sz="2400" dirty="0">
                <a:latin typeface="Calibri" panose="020F0502020204030204" pitchFamily="34" charset="0"/>
              </a:rPr>
              <a:t>festeggiare una vittoria in una competizione</a:t>
            </a:r>
          </a:p>
          <a:p>
            <a:r>
              <a:rPr lang="it-IT" sz="2400" dirty="0">
                <a:latin typeface="Calibri" panose="020F0502020204030204" pitchFamily="34" charset="0"/>
              </a:rPr>
              <a:t>accettare una sconfitta</a:t>
            </a:r>
          </a:p>
          <a:p>
            <a:r>
              <a:rPr lang="it-IT" sz="2400" dirty="0">
                <a:latin typeface="Calibri" panose="020F0502020204030204" pitchFamily="34" charset="0"/>
              </a:rPr>
              <a:t>porsi nuovi obiettivi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18C9E556-73AA-4D9A-AE01-978DF36BD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62" r="1" b="12812"/>
          <a:stretch/>
        </p:blipFill>
        <p:spPr>
          <a:xfrm>
            <a:off x="5872163" y="306909"/>
            <a:ext cx="3031807" cy="2286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D70F7D53-59B6-4481-9DD1-C957DEE97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96" b="1"/>
          <a:stretch/>
        </p:blipFill>
        <p:spPr>
          <a:xfrm>
            <a:off x="5872163" y="2828925"/>
            <a:ext cx="3031807" cy="3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6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4893" y="629266"/>
            <a:ext cx="3789902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movimento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 solo non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basta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!!!</a:t>
            </a:r>
            <a:b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CFBA2BA-8E71-4F5B-8D9F-B69EE92F36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="" xmlns:a16="http://schemas.microsoft.com/office/drawing/2014/main" id="{A034A1A2-571C-4D7C-97E5-1210DBA374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3473" y="484632"/>
            <a:ext cx="384419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35346456-4178-4CFC-A1C3-C2D786C7B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12569" b="5"/>
          <a:stretch/>
        </p:blipFill>
        <p:spPr>
          <a:xfrm>
            <a:off x="616926" y="803049"/>
            <a:ext cx="1608319" cy="247068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430994B4-43C8-46E6-A33C-1CA1823FE9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3" r="21400" b="-1"/>
          <a:stretch/>
        </p:blipFill>
        <p:spPr>
          <a:xfrm>
            <a:off x="2345895" y="813900"/>
            <a:ext cx="1630631" cy="245983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3267754A-CFEA-4F46-A2C5-AC979DE839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 r="23588" b="3"/>
          <a:stretch/>
        </p:blipFill>
        <p:spPr>
          <a:xfrm>
            <a:off x="614392" y="3434659"/>
            <a:ext cx="1597598" cy="246912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BB108922-082B-49D2-BBD6-B180A8996D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r="1992" b="3"/>
          <a:stretch/>
        </p:blipFill>
        <p:spPr>
          <a:xfrm>
            <a:off x="2345895" y="3434658"/>
            <a:ext cx="1630632" cy="246912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990625" y="2204864"/>
            <a:ext cx="3789902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Gli</a:t>
            </a:r>
            <a:r>
              <a:rPr lang="en-US" sz="2400" dirty="0"/>
              <a:t> </a:t>
            </a:r>
            <a:r>
              <a:rPr lang="en-US" sz="2400" dirty="0" err="1"/>
              <a:t>alimenti</a:t>
            </a:r>
            <a:r>
              <a:rPr lang="en-US" sz="2400" dirty="0"/>
              <a:t> </a:t>
            </a:r>
            <a:r>
              <a:rPr lang="en-US" sz="2400" dirty="0" err="1"/>
              <a:t>forniscono</a:t>
            </a:r>
            <a:r>
              <a:rPr lang="en-US" sz="2400" dirty="0"/>
              <a:t> </a:t>
            </a:r>
            <a:r>
              <a:rPr lang="en-US" sz="2400" dirty="0" err="1"/>
              <a:t>l’energia</a:t>
            </a:r>
            <a:r>
              <a:rPr lang="en-US" sz="2400" dirty="0"/>
              <a:t> per vivere e </a:t>
            </a:r>
            <a:r>
              <a:rPr lang="en-US" sz="2400" dirty="0" err="1"/>
              <a:t>svolgere</a:t>
            </a:r>
            <a:r>
              <a:rPr lang="en-US" sz="2400" dirty="0"/>
              <a:t> </a:t>
            </a:r>
            <a:r>
              <a:rPr lang="en-US" sz="2400" dirty="0" err="1"/>
              <a:t>tutte</a:t>
            </a:r>
            <a:r>
              <a:rPr lang="en-US" sz="2400" dirty="0"/>
              <a:t> le </a:t>
            </a:r>
            <a:r>
              <a:rPr lang="en-US" sz="2400" dirty="0" err="1"/>
              <a:t>nostre</a:t>
            </a:r>
            <a:r>
              <a:rPr lang="en-US" sz="2400" dirty="0"/>
              <a:t> </a:t>
            </a:r>
            <a:r>
              <a:rPr lang="en-US" sz="2400" dirty="0" err="1"/>
              <a:t>attività</a:t>
            </a:r>
            <a:r>
              <a:rPr lang="en-US" sz="2400" dirty="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 bambini </a:t>
            </a:r>
            <a:r>
              <a:rPr lang="en-US" sz="2400" dirty="0" err="1"/>
              <a:t>devono</a:t>
            </a:r>
            <a:r>
              <a:rPr lang="en-US" sz="2400" dirty="0"/>
              <a:t> </a:t>
            </a:r>
            <a:r>
              <a:rPr lang="en-US" sz="2400" dirty="0" err="1"/>
              <a:t>assumere</a:t>
            </a:r>
            <a:r>
              <a:rPr lang="en-US" sz="2400" dirty="0"/>
              <a:t> la </a:t>
            </a:r>
            <a:r>
              <a:rPr lang="en-US" sz="2400" dirty="0" err="1"/>
              <a:t>corretta</a:t>
            </a:r>
            <a:r>
              <a:rPr lang="en-US" sz="2400" dirty="0"/>
              <a:t> </a:t>
            </a:r>
            <a:r>
              <a:rPr lang="en-US" sz="2400" dirty="0" err="1"/>
              <a:t>quantità</a:t>
            </a:r>
            <a:r>
              <a:rPr lang="en-US" sz="2400" dirty="0"/>
              <a:t> di </a:t>
            </a:r>
            <a:r>
              <a:rPr lang="en-US" sz="2400" dirty="0" err="1"/>
              <a:t>proteine</a:t>
            </a:r>
            <a:r>
              <a:rPr lang="en-US" sz="2400" dirty="0"/>
              <a:t>, </a:t>
            </a:r>
            <a:r>
              <a:rPr lang="en-US" sz="2400" dirty="0" err="1"/>
              <a:t>carboidrati</a:t>
            </a:r>
            <a:r>
              <a:rPr lang="en-US" sz="2400" dirty="0"/>
              <a:t>, </a:t>
            </a:r>
            <a:r>
              <a:rPr lang="en-US" sz="2400" dirty="0" err="1"/>
              <a:t>grassi</a:t>
            </a:r>
            <a:r>
              <a:rPr lang="en-US" sz="2400" dirty="0"/>
              <a:t> e </a:t>
            </a:r>
            <a:r>
              <a:rPr lang="en-US" sz="2400" dirty="0" err="1"/>
              <a:t>vitamine</a:t>
            </a:r>
            <a:r>
              <a:rPr lang="en-US" sz="2400" dirty="0"/>
              <a:t> </a:t>
            </a:r>
            <a:r>
              <a:rPr lang="en-US" sz="2400" dirty="0" err="1"/>
              <a:t>necessarie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crescita</a:t>
            </a:r>
            <a:r>
              <a:rPr lang="en-US" sz="24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999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7FC6DF5-6695-481D-AEEA-5552961150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795"/>
            <a:ext cx="675033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FE27E6BE-1194-49E7-BA29-0898123DD9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 flipH="1">
            <a:off x="0" y="0"/>
            <a:ext cx="9143998" cy="6858000"/>
          </a:xfrm>
          <a:prstGeom prst="rect">
            <a:avLst/>
          </a:prstGeom>
        </p:spPr>
      </p:pic>
      <p:sp>
        <p:nvSpPr>
          <p:cNvPr id="27" name="Freeform 82">
            <a:extLst>
              <a:ext uri="{FF2B5EF4-FFF2-40B4-BE49-F238E27FC236}">
                <a16:creationId xmlns="" xmlns:a16="http://schemas.microsoft.com/office/drawing/2014/main" id="{63D44656-9703-4F76-BF95-869D8579EE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172546"/>
            <a:ext cx="3242131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6F72EDF1-3CBA-4BB0-8AE8-3583F0846F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09084" y="2836118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Freeform 78">
            <a:extLst>
              <a:ext uri="{FF2B5EF4-FFF2-40B4-BE49-F238E27FC236}">
                <a16:creationId xmlns="" xmlns:a16="http://schemas.microsoft.com/office/drawing/2014/main" id="{29B389D7-95A7-4E4F-B9CF-F8D686302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4090922" cy="3465907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B275ED38-7160-44B2-ADEA-7615F92E2A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2000" y="460491"/>
            <a:ext cx="1964524" cy="1964524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37124" y="1187684"/>
            <a:ext cx="2330063" cy="10905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685800">
              <a:lnSpc>
                <a:spcPct val="90000"/>
              </a:lnSpc>
            </a:pPr>
            <a:r>
              <a:rPr lang="en-US" sz="28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Cosa </a:t>
            </a:r>
            <a:r>
              <a:rPr lang="en-US" sz="28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vuol</a:t>
            </a:r>
            <a:r>
              <a:rPr lang="en-US" sz="28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dire stare bene?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4030CCCF-7200-499A-8FA2-34A4E4E01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6414"/>
            <a:ext cx="1428143" cy="116591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AEC5D16E-3292-4915-B60A-79693BEDA1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09" y="555498"/>
            <a:ext cx="1147009" cy="192161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473590" y="2552063"/>
            <a:ext cx="2599446" cy="4964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Svolgere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attività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fisica</a:t>
            </a:r>
            <a:endParaRPr lang="en-US" sz="2400" dirty="0">
              <a:solidFill>
                <a:srgbClr val="000000"/>
              </a:solidFill>
            </a:endParaRPr>
          </a:p>
          <a:p>
            <a:pPr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Mangiare</a:t>
            </a:r>
            <a:r>
              <a:rPr lang="en-US" sz="2400" dirty="0">
                <a:solidFill>
                  <a:srgbClr val="000000"/>
                </a:solidFill>
              </a:rPr>
              <a:t> in </a:t>
            </a:r>
            <a:r>
              <a:rPr lang="en-US" sz="2400" dirty="0" err="1">
                <a:solidFill>
                  <a:srgbClr val="000000"/>
                </a:solidFill>
              </a:rPr>
              <a:t>modo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</a:t>
            </a:r>
            <a:r>
              <a:rPr lang="en-US" sz="2400" dirty="0" err="1" smtClean="0">
                <a:solidFill>
                  <a:srgbClr val="000000"/>
                </a:solidFill>
              </a:rPr>
              <a:t>orretto</a:t>
            </a:r>
            <a:endParaRPr lang="en-US" sz="2400" dirty="0">
              <a:solidFill>
                <a:srgbClr val="000000"/>
              </a:solidFill>
            </a:endParaRPr>
          </a:p>
          <a:p>
            <a:pPr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Evitare</a:t>
            </a:r>
            <a:r>
              <a:rPr lang="en-US" sz="2400" dirty="0">
                <a:solidFill>
                  <a:srgbClr val="000000"/>
                </a:solidFill>
              </a:rPr>
              <a:t> di </a:t>
            </a:r>
            <a:r>
              <a:rPr lang="en-US" sz="2400" dirty="0" err="1">
                <a:solidFill>
                  <a:srgbClr val="000000"/>
                </a:solidFill>
              </a:rPr>
              <a:t>fumare</a:t>
            </a:r>
            <a:r>
              <a:rPr lang="en-US" sz="2400" dirty="0">
                <a:solidFill>
                  <a:srgbClr val="000000"/>
                </a:solidFill>
              </a:rPr>
              <a:t>!!!</a:t>
            </a:r>
          </a:p>
          <a:p>
            <a:pPr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Evitare</a:t>
            </a:r>
            <a:r>
              <a:rPr lang="en-US" sz="2400" dirty="0">
                <a:solidFill>
                  <a:srgbClr val="000000"/>
                </a:solidFill>
              </a:rPr>
              <a:t> di </a:t>
            </a:r>
            <a:r>
              <a:rPr lang="en-US" sz="2400" dirty="0" err="1">
                <a:solidFill>
                  <a:srgbClr val="000000"/>
                </a:solidFill>
              </a:rPr>
              <a:t>bere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bevande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alcoliche</a:t>
            </a:r>
            <a:r>
              <a:rPr lang="en-US" sz="2400" dirty="0">
                <a:solidFill>
                  <a:srgbClr val="000000"/>
                </a:solidFill>
              </a:rPr>
              <a:t>!!!</a:t>
            </a:r>
          </a:p>
          <a:p>
            <a:pPr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Dormire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almeno</a:t>
            </a:r>
            <a:r>
              <a:rPr lang="en-US" sz="2400" dirty="0">
                <a:solidFill>
                  <a:srgbClr val="000000"/>
                </a:solidFill>
              </a:rPr>
              <a:t> 8 ore al </a:t>
            </a:r>
            <a:r>
              <a:rPr lang="en-US" sz="2400" dirty="0" err="1">
                <a:solidFill>
                  <a:srgbClr val="000000"/>
                </a:solidFill>
              </a:rPr>
              <a:t>giorno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pPr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  <a:p>
            <a:pPr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F14D4659-7EBD-4AA6-9913-BAABB352C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112" y="659377"/>
            <a:ext cx="876300" cy="14859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B94C3F10-9770-431D-B3BC-F5A8E6A18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5852" y="3139630"/>
            <a:ext cx="1531803" cy="225831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2E35D2C8-439F-4AF7-A3D6-5967CF46C8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9" y="4292711"/>
            <a:ext cx="1716280" cy="24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7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3724072" y="629266"/>
            <a:ext cx="4939868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Cosa </a:t>
            </a: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ti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fa stare in forma?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94F52352-FAA5-40B2-80DF-0361157F1B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r="10094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12" name="CasellaDiTesto 11"/>
          <p:cNvSpPr txBox="1"/>
          <p:nvPr/>
        </p:nvSpPr>
        <p:spPr>
          <a:xfrm>
            <a:off x="3724073" y="2438400"/>
            <a:ext cx="4939867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Divertirsi</a:t>
            </a:r>
            <a:r>
              <a:rPr lang="en-US" sz="2400" dirty="0"/>
              <a:t>, stare con </a:t>
            </a:r>
            <a:r>
              <a:rPr lang="en-US" sz="2400" dirty="0" err="1"/>
              <a:t>gli</a:t>
            </a:r>
            <a:r>
              <a:rPr lang="en-US" sz="2400" dirty="0"/>
              <a:t> amici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Andare</a:t>
            </a:r>
            <a:r>
              <a:rPr lang="en-US" sz="2400" dirty="0"/>
              <a:t> a </a:t>
            </a:r>
            <a:r>
              <a:rPr lang="en-US" sz="2400" dirty="0" err="1"/>
              <a:t>scuola</a:t>
            </a:r>
            <a:r>
              <a:rPr lang="en-US" sz="2400" dirty="0"/>
              <a:t> ed </a:t>
            </a:r>
            <a:r>
              <a:rPr lang="en-US" sz="2400" dirty="0" err="1"/>
              <a:t>impegnarsi</a:t>
            </a:r>
            <a:r>
              <a:rPr lang="en-US" sz="2400" dirty="0"/>
              <a:t> in </a:t>
            </a:r>
            <a:r>
              <a:rPr lang="en-US" sz="2400" dirty="0" err="1"/>
              <a:t>attività</a:t>
            </a:r>
            <a:r>
              <a:rPr lang="en-US" sz="2400" dirty="0"/>
              <a:t> creative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Avere</a:t>
            </a:r>
            <a:r>
              <a:rPr lang="en-US" sz="2400" dirty="0"/>
              <a:t> </a:t>
            </a:r>
            <a:r>
              <a:rPr lang="en-US" sz="2400" dirty="0" err="1"/>
              <a:t>uno</a:t>
            </a:r>
            <a:r>
              <a:rPr lang="en-US" sz="2400" dirty="0"/>
              <a:t> stile di vita </a:t>
            </a:r>
            <a:r>
              <a:rPr lang="en-US" sz="2400" dirty="0" err="1"/>
              <a:t>sano</a:t>
            </a:r>
            <a:r>
              <a:rPr lang="en-US" sz="2400" dirty="0"/>
              <a:t> ( non </a:t>
            </a:r>
            <a:r>
              <a:rPr lang="en-US" sz="2400" dirty="0" err="1"/>
              <a:t>fumare</a:t>
            </a:r>
            <a:r>
              <a:rPr lang="en-US" sz="2400" dirty="0"/>
              <a:t>, </a:t>
            </a:r>
            <a:r>
              <a:rPr lang="en-US" sz="2400" dirty="0" err="1"/>
              <a:t>seguire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principi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corretta</a:t>
            </a:r>
            <a:r>
              <a:rPr lang="en-US" sz="2400" dirty="0"/>
              <a:t> </a:t>
            </a:r>
            <a:r>
              <a:rPr lang="en-US" sz="2400" dirty="0" err="1"/>
              <a:t>alimentazione</a:t>
            </a:r>
            <a:r>
              <a:rPr lang="en-US" sz="2400" dirty="0"/>
              <a:t>  </a:t>
            </a:r>
            <a:r>
              <a:rPr lang="en-US" sz="2400" dirty="0" err="1"/>
              <a:t>ecc</a:t>
            </a:r>
            <a:r>
              <a:rPr lang="en-US" sz="2400" dirty="0"/>
              <a:t>…)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Non aver </a:t>
            </a:r>
            <a:r>
              <a:rPr lang="en-US" sz="2400" dirty="0" err="1"/>
              <a:t>paura</a:t>
            </a:r>
            <a:r>
              <a:rPr lang="en-US" sz="2400" dirty="0"/>
              <a:t> di </a:t>
            </a:r>
            <a:r>
              <a:rPr lang="en-US" sz="2400" dirty="0" err="1"/>
              <a:t>chiedere</a:t>
            </a:r>
            <a:r>
              <a:rPr lang="en-US" sz="2400" dirty="0"/>
              <a:t> </a:t>
            </a:r>
            <a:r>
              <a:rPr lang="en-US" sz="2400" dirty="0" err="1"/>
              <a:t>aiuto</a:t>
            </a:r>
            <a:r>
              <a:rPr lang="en-US" sz="2400" dirty="0"/>
              <a:t> ai </a:t>
            </a:r>
            <a:r>
              <a:rPr lang="en-US" sz="2400" dirty="0" err="1"/>
              <a:t>genitori</a:t>
            </a:r>
            <a:r>
              <a:rPr lang="en-US" sz="2400" dirty="0"/>
              <a:t>, </a:t>
            </a:r>
            <a:r>
              <a:rPr lang="en-US" sz="2400" dirty="0" err="1"/>
              <a:t>agli</a:t>
            </a:r>
            <a:r>
              <a:rPr lang="en-US" sz="2400" dirty="0"/>
              <a:t> </a:t>
            </a:r>
            <a:r>
              <a:rPr lang="en-US" sz="2400" dirty="0" err="1"/>
              <a:t>insegnanti</a:t>
            </a:r>
            <a:r>
              <a:rPr lang="en-US" sz="2400" dirty="0"/>
              <a:t>, ai medici in </a:t>
            </a:r>
            <a:r>
              <a:rPr lang="en-US" sz="2400" dirty="0" err="1"/>
              <a:t>caso</a:t>
            </a:r>
            <a:r>
              <a:rPr lang="en-US" sz="2400" dirty="0"/>
              <a:t> di </a:t>
            </a:r>
            <a:r>
              <a:rPr lang="en-US" sz="2400" dirty="0" err="1"/>
              <a:t>bisogno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27717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365125"/>
            <a:ext cx="82809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Perché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è </a:t>
            </a: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importante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stare </a:t>
            </a:r>
            <a:r>
              <a:rPr lang="en-US" sz="35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in forma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FCC04B44-039C-4FC7-A88F-CAFAA380F9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" r="-2" b="-2"/>
          <a:stretch/>
        </p:blipFill>
        <p:spPr>
          <a:xfrm>
            <a:off x="628650" y="1904281"/>
            <a:ext cx="4674870" cy="427268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664708" y="1825624"/>
            <a:ext cx="3299780" cy="47717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E’ </a:t>
            </a:r>
            <a:r>
              <a:rPr lang="en-US" sz="2400" dirty="0" err="1"/>
              <a:t>fondamentale</a:t>
            </a:r>
            <a:r>
              <a:rPr lang="en-US" sz="2400" dirty="0"/>
              <a:t> fin da bambini </a:t>
            </a:r>
            <a:r>
              <a:rPr lang="en-US" sz="2400" dirty="0" err="1"/>
              <a:t>avere</a:t>
            </a:r>
            <a:r>
              <a:rPr lang="en-US" sz="2400" dirty="0"/>
              <a:t> </a:t>
            </a:r>
            <a:r>
              <a:rPr lang="en-US" sz="2400" dirty="0" err="1"/>
              <a:t>uno</a:t>
            </a:r>
            <a:r>
              <a:rPr lang="en-US" sz="2400" dirty="0"/>
              <a:t> stile di vita </a:t>
            </a:r>
            <a:r>
              <a:rPr lang="en-US" sz="2400" dirty="0" err="1"/>
              <a:t>sano</a:t>
            </a:r>
            <a:r>
              <a:rPr lang="en-US" sz="2400" dirty="0"/>
              <a:t> e </a:t>
            </a:r>
            <a:r>
              <a:rPr lang="en-US" sz="2400" dirty="0" err="1"/>
              <a:t>mantenerlo</a:t>
            </a:r>
            <a:r>
              <a:rPr lang="en-US" sz="2400" dirty="0"/>
              <a:t> per </a:t>
            </a:r>
            <a:r>
              <a:rPr lang="en-US" sz="2400" dirty="0" err="1"/>
              <a:t>tutta</a:t>
            </a:r>
            <a:r>
              <a:rPr lang="en-US" sz="2400" dirty="0"/>
              <a:t> la vita!!!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È una </a:t>
            </a:r>
            <a:r>
              <a:rPr lang="en-US" sz="2400" dirty="0" err="1"/>
              <a:t>cosa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puoi</a:t>
            </a:r>
            <a:r>
              <a:rPr lang="en-US" sz="2400" dirty="0"/>
              <a:t> fare da </a:t>
            </a:r>
            <a:r>
              <a:rPr lang="en-US" sz="2400" dirty="0" err="1"/>
              <a:t>oggi</a:t>
            </a:r>
            <a:r>
              <a:rPr lang="en-US" sz="2400" dirty="0"/>
              <a:t> e </a:t>
            </a:r>
            <a:r>
              <a:rPr lang="en-US" sz="2400" dirty="0" err="1"/>
              <a:t>ogni</a:t>
            </a:r>
            <a:r>
              <a:rPr lang="en-US" sz="2400" dirty="0"/>
              <a:t> </a:t>
            </a:r>
            <a:r>
              <a:rPr lang="en-US" sz="2400" dirty="0" err="1"/>
              <a:t>giorno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Ti</a:t>
            </a:r>
            <a:r>
              <a:rPr lang="en-US" sz="2400" dirty="0"/>
              <a:t> </a:t>
            </a:r>
            <a:r>
              <a:rPr lang="en-US" sz="2400" dirty="0" err="1"/>
              <a:t>rende</a:t>
            </a:r>
            <a:r>
              <a:rPr lang="en-US" sz="2400" dirty="0"/>
              <a:t> libero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Fa stare bene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tuo</a:t>
            </a:r>
            <a:r>
              <a:rPr lang="en-US" sz="2400" dirty="0"/>
              <a:t> </a:t>
            </a:r>
            <a:r>
              <a:rPr lang="en-US" sz="2400" dirty="0" err="1"/>
              <a:t>corpo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E’ </a:t>
            </a:r>
            <a:r>
              <a:rPr lang="en-US" sz="2400" dirty="0" err="1"/>
              <a:t>divertente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Non costa </a:t>
            </a:r>
            <a:r>
              <a:rPr lang="en-US" sz="2400" dirty="0" err="1"/>
              <a:t>fatica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u="sng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5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0075" y="978102"/>
            <a:ext cx="7941325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b="1" kern="1200" dirty="0">
                <a:solidFill>
                  <a:srgbClr val="002060"/>
                </a:solidFill>
                <a:latin typeface="Comic Sans MS" panose="030F0702030302020204" pitchFamily="66" charset="0"/>
              </a:rPr>
              <a:t>Con chi e dove?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9B7FDC9-F0CE-43A7-9F2A-83DD09DC34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85718" y="2265037"/>
            <a:ext cx="7593759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2AC0B775-6492-4D9C-BF4B-5FE1BAFB8F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069" y="313877"/>
            <a:ext cx="1616978" cy="178179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148064" y="2434404"/>
            <a:ext cx="4711627" cy="3215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 </a:t>
            </a:r>
            <a:r>
              <a:rPr lang="en-US" sz="2400" dirty="0" err="1"/>
              <a:t>gli</a:t>
            </a:r>
            <a:r>
              <a:rPr lang="en-US" sz="2400" dirty="0"/>
              <a:t> amici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 la </a:t>
            </a:r>
            <a:r>
              <a:rPr lang="en-US" sz="2400" dirty="0" err="1"/>
              <a:t>famiglia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 </a:t>
            </a:r>
            <a:r>
              <a:rPr lang="en-US" sz="2400" dirty="0" err="1"/>
              <a:t>l’animale</a:t>
            </a:r>
            <a:r>
              <a:rPr lang="en-US" sz="2400" dirty="0"/>
              <a:t> </a:t>
            </a:r>
            <a:r>
              <a:rPr lang="en-US" sz="2400" dirty="0" err="1"/>
              <a:t>domestico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 solo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scuola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 palestra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Al </a:t>
            </a:r>
            <a:r>
              <a:rPr lang="en-US" sz="2400" dirty="0" err="1"/>
              <a:t>parco</a:t>
            </a:r>
            <a:r>
              <a:rPr lang="en-US" sz="2400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 </a:t>
            </a:r>
            <a:r>
              <a:rPr lang="en-US" sz="2400" dirty="0" err="1"/>
              <a:t>vacanza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casa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Ovunque</a:t>
            </a:r>
            <a:endParaRPr lang="en-US" sz="2400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33164" y="356458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C48FAEF3-878A-47CF-8D09-9E1F24049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50" y="2348882"/>
            <a:ext cx="3504682" cy="393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E09615D-24FD-4086-87D4-3BC6FF4383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-3919"/>
            <a:ext cx="6486800" cy="6861919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CD1987F-8813-4F4A-BE57-BB00FB4F08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/>
          <a:stretch/>
        </p:blipFill>
        <p:spPr>
          <a:xfrm flipH="1">
            <a:off x="-3" y="-3919"/>
            <a:ext cx="9144001" cy="686191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23383" y="918103"/>
            <a:ext cx="3629796" cy="1090538"/>
          </a:xfrm>
        </p:spPr>
        <p:txBody>
          <a:bodyPr>
            <a:normAutofit/>
          </a:bodyPr>
          <a:lstStyle/>
          <a:p>
            <a:r>
              <a:rPr lang="it-IT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 gli adulti?</a:t>
            </a:r>
          </a:p>
        </p:txBody>
      </p:sp>
      <p:sp>
        <p:nvSpPr>
          <p:cNvPr id="22" name="Freeform 67">
            <a:extLst>
              <a:ext uri="{FF2B5EF4-FFF2-40B4-BE49-F238E27FC236}">
                <a16:creationId xmlns="" xmlns:a16="http://schemas.microsoft.com/office/drawing/2014/main" id="{68C00EAE-4816-44D0-8DA9-3F070179BA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151491"/>
            <a:ext cx="3243983" cy="2706509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22127" y="2543696"/>
            <a:ext cx="2472164" cy="304960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Sono raccomandati 60 minuti di attività fisica al giorno.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Sono raccomandati dai 5000 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ai 10.000 passi giornalieri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D5391212-5277-4C05-9E96-E724C96113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66777" y="2817257"/>
            <a:ext cx="2866978" cy="286697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Freeform 65">
            <a:extLst>
              <a:ext uri="{FF2B5EF4-FFF2-40B4-BE49-F238E27FC236}">
                <a16:creationId xmlns="" xmlns:a16="http://schemas.microsoft.com/office/drawing/2014/main" id="{0B331F10-0144-4133-AB48-EDEFB35465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6963"/>
            <a:ext cx="4093259" cy="3467887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9698" r="21502" b="-1"/>
          <a:stretch/>
        </p:blipFill>
        <p:spPr>
          <a:xfrm>
            <a:off x="20" y="4305680"/>
            <a:ext cx="3085185" cy="2548533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99BF170B-7CED-40F8-8E56-4AE9C4D6A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" r="2" b="3530"/>
          <a:stretch/>
        </p:blipFill>
        <p:spPr>
          <a:xfrm>
            <a:off x="3521834" y="2966567"/>
            <a:ext cx="2556863" cy="2556863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DB9DAC90-4DFB-4DC4-B654-D72DC03D2F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9" r="-1" b="27272"/>
          <a:stretch/>
        </p:blipFill>
        <p:spPr>
          <a:xfrm>
            <a:off x="1" y="-9668"/>
            <a:ext cx="3945364" cy="3319992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6163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8">
            <a:extLst>
              <a:ext uri="{FF2B5EF4-FFF2-40B4-BE49-F238E27FC236}">
                <a16:creationId xmlns="" xmlns:a16="http://schemas.microsoft.com/office/drawing/2014/main" id="{E02F3C71-C981-4614-98EA-D6C494F809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2662" y="249349"/>
            <a:ext cx="6476144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Attività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fisica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negli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adulti</a:t>
            </a:r>
            <a:endParaRPr lang="en-US" sz="35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16136" y="1628800"/>
            <a:ext cx="4653738" cy="43924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Aiuta</a:t>
            </a:r>
            <a:r>
              <a:rPr lang="en-US" sz="2400" dirty="0"/>
              <a:t> a </a:t>
            </a:r>
            <a:r>
              <a:rPr lang="en-US" sz="2400" dirty="0" err="1"/>
              <a:t>prevenire</a:t>
            </a:r>
            <a:r>
              <a:rPr lang="en-US" sz="2400" dirty="0"/>
              <a:t> le </a:t>
            </a:r>
            <a:r>
              <a:rPr lang="en-US" sz="2400" dirty="0" err="1"/>
              <a:t>malattie</a:t>
            </a:r>
            <a:r>
              <a:rPr lang="en-US" sz="2400" dirty="0"/>
              <a:t> del </a:t>
            </a:r>
            <a:r>
              <a:rPr lang="en-US" sz="2400" dirty="0" err="1"/>
              <a:t>cuore</a:t>
            </a:r>
            <a:r>
              <a:rPr lang="en-US" sz="2400" dirty="0"/>
              <a:t>, la </a:t>
            </a:r>
            <a:r>
              <a:rPr lang="en-US" sz="2400" dirty="0" err="1"/>
              <a:t>pressione</a:t>
            </a:r>
            <a:r>
              <a:rPr lang="en-US" sz="2400" dirty="0"/>
              <a:t> </a:t>
            </a:r>
            <a:r>
              <a:rPr lang="en-US" sz="2400" dirty="0" err="1"/>
              <a:t>alta</a:t>
            </a:r>
            <a:r>
              <a:rPr lang="en-US" sz="2400" dirty="0"/>
              <a:t>,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sovrappeso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Aiuta</a:t>
            </a:r>
            <a:r>
              <a:rPr lang="en-US" sz="2400" dirty="0"/>
              <a:t>  a </a:t>
            </a:r>
            <a:r>
              <a:rPr lang="en-US" sz="2400" dirty="0" err="1"/>
              <a:t>controllare</a:t>
            </a:r>
            <a:r>
              <a:rPr lang="en-US" sz="2400" dirty="0"/>
              <a:t> 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grassi</a:t>
            </a:r>
            <a:r>
              <a:rPr lang="en-US" sz="2400" dirty="0"/>
              <a:t> e </a:t>
            </a:r>
            <a:r>
              <a:rPr lang="en-US" sz="2400" dirty="0" err="1"/>
              <a:t>gli</a:t>
            </a:r>
            <a:r>
              <a:rPr lang="en-US" sz="2400" dirty="0"/>
              <a:t> </a:t>
            </a:r>
            <a:r>
              <a:rPr lang="en-US" sz="2400" dirty="0" err="1"/>
              <a:t>zuccheri</a:t>
            </a:r>
            <a:r>
              <a:rPr lang="en-US" sz="2400" dirty="0"/>
              <a:t> </a:t>
            </a:r>
            <a:r>
              <a:rPr lang="en-US" sz="2400" dirty="0" err="1"/>
              <a:t>nel</a:t>
            </a:r>
            <a:r>
              <a:rPr lang="en-US" sz="2400" dirty="0"/>
              <a:t> </a:t>
            </a:r>
            <a:r>
              <a:rPr lang="en-US" sz="2400" dirty="0" err="1"/>
              <a:t>sangue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Contribuisce</a:t>
            </a:r>
            <a:r>
              <a:rPr lang="en-US" sz="2400" dirty="0"/>
              <a:t> ad una </a:t>
            </a:r>
            <a:r>
              <a:rPr lang="en-US" sz="2400" dirty="0" err="1"/>
              <a:t>sana</a:t>
            </a:r>
            <a:r>
              <a:rPr lang="en-US" sz="2400" dirty="0"/>
              <a:t> forma </a:t>
            </a:r>
            <a:r>
              <a:rPr lang="en-US" sz="2400" dirty="0" err="1"/>
              <a:t>fisica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Aiuta</a:t>
            </a:r>
            <a:r>
              <a:rPr lang="en-US" sz="2400" dirty="0"/>
              <a:t> </a:t>
            </a:r>
            <a:r>
              <a:rPr lang="en-US" sz="2400" dirty="0" err="1"/>
              <a:t>gli</a:t>
            </a:r>
            <a:r>
              <a:rPr lang="en-US" sz="2400" dirty="0"/>
              <a:t> </a:t>
            </a:r>
            <a:r>
              <a:rPr lang="en-US" sz="2400" dirty="0" err="1"/>
              <a:t>anziani</a:t>
            </a:r>
            <a:r>
              <a:rPr lang="en-US" sz="2400" dirty="0"/>
              <a:t> a </a:t>
            </a:r>
            <a:r>
              <a:rPr lang="en-US" sz="2400" dirty="0" err="1"/>
              <a:t>ragionare</a:t>
            </a:r>
            <a:r>
              <a:rPr lang="en-US" sz="2400" dirty="0"/>
              <a:t> </a:t>
            </a:r>
            <a:r>
              <a:rPr lang="en-US" sz="2400" dirty="0" err="1"/>
              <a:t>meglio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Rafforza</a:t>
            </a:r>
            <a:r>
              <a:rPr lang="en-US" sz="2400" dirty="0"/>
              <a:t> le </a:t>
            </a:r>
            <a:r>
              <a:rPr lang="en-US" sz="2400" dirty="0" err="1"/>
              <a:t>ossa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persone</a:t>
            </a:r>
            <a:r>
              <a:rPr lang="en-US" sz="2400" dirty="0"/>
              <a:t> </a:t>
            </a:r>
            <a:r>
              <a:rPr lang="en-US" sz="2400" dirty="0" err="1"/>
              <a:t>anziane</a:t>
            </a:r>
            <a:r>
              <a:rPr lang="en-US" sz="2400" dirty="0"/>
              <a:t>, </a:t>
            </a:r>
            <a:r>
              <a:rPr lang="en-US" sz="2400" dirty="0" err="1"/>
              <a:t>rende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flessibili</a:t>
            </a:r>
            <a:r>
              <a:rPr lang="en-US" sz="2400" dirty="0"/>
              <a:t> le </a:t>
            </a:r>
            <a:r>
              <a:rPr lang="en-US" sz="2400" dirty="0" err="1"/>
              <a:t>loro</a:t>
            </a:r>
            <a:r>
              <a:rPr lang="en-US" sz="2400" dirty="0"/>
              <a:t> </a:t>
            </a:r>
            <a:r>
              <a:rPr lang="en-US" sz="2400" dirty="0" err="1"/>
              <a:t>articolazioni</a:t>
            </a:r>
            <a:r>
              <a:rPr lang="en-US" sz="2400" dirty="0"/>
              <a:t>,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rende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loro</a:t>
            </a:r>
            <a:r>
              <a:rPr lang="en-US" sz="2400" dirty="0"/>
              <a:t> </a:t>
            </a:r>
            <a:r>
              <a:rPr lang="en-US" sz="2400" dirty="0" err="1"/>
              <a:t>muscoli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forti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7291B779-0822-4E80-A15C-D229181F3C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" r="-3" b="15796"/>
          <a:stretch/>
        </p:blipFill>
        <p:spPr>
          <a:xfrm>
            <a:off x="6365538" y="306909"/>
            <a:ext cx="2045056" cy="2286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F3965CAD-5371-493A-9454-BA23DFC1E1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8" r="-3" b="28611"/>
          <a:stretch/>
        </p:blipFill>
        <p:spPr>
          <a:xfrm>
            <a:off x="5872163" y="3380410"/>
            <a:ext cx="3031807" cy="22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9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Video 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256490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4653136"/>
            <a:ext cx="3762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vlc-record-2018-01-25-14h50m53s-Gli sport più belli !!!!!.mp4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1840" y="1296691"/>
            <a:ext cx="2431827" cy="136790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15616" y="3501008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Tratto dal sito</a:t>
            </a:r>
            <a:r>
              <a:rPr lang="it-IT" dirty="0" smtClean="0"/>
              <a:t>: </a:t>
            </a:r>
            <a:r>
              <a:rPr lang="it-IT" dirty="0">
                <a:hlinkClick r:id="rId6"/>
              </a:rPr>
              <a:t>https://www.youtube.com/watch?v=IiRhcxZGO4g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80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15">
            <a:extLst>
              <a:ext uri="{FF2B5EF4-FFF2-40B4-BE49-F238E27FC236}">
                <a16:creationId xmlns="" xmlns:a16="http://schemas.microsoft.com/office/drawing/2014/main" id="{E02F3C71-C981-4614-98EA-D6C494F809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</p:spPr>
        <p:txBody>
          <a:bodyPr>
            <a:normAutofit/>
          </a:bodyPr>
          <a:lstStyle/>
          <a:p>
            <a:r>
              <a:rPr lang="it-IT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Cos’è l’attività fisica?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6136" y="1700808"/>
            <a:ext cx="4653738" cy="40478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dirty="0">
                <a:latin typeface="Calibri" panose="020F0502020204030204" pitchFamily="34" charset="0"/>
              </a:rPr>
              <a:t>L’</a:t>
            </a:r>
            <a:r>
              <a:rPr lang="it-IT" sz="2400" b="1" dirty="0">
                <a:latin typeface="Calibri" panose="020F0502020204030204" pitchFamily="34" charset="0"/>
              </a:rPr>
              <a:t>Organizzazione Mondiale della Sanità </a:t>
            </a:r>
            <a:r>
              <a:rPr lang="it-IT" sz="2400" dirty="0">
                <a:latin typeface="Calibri" panose="020F0502020204030204" pitchFamily="34" charset="0"/>
              </a:rPr>
              <a:t>definisce </a:t>
            </a:r>
            <a:r>
              <a:rPr lang="it-IT" sz="2400" b="1" dirty="0">
                <a:latin typeface="Calibri" panose="020F0502020204030204" pitchFamily="34" charset="0"/>
              </a:rPr>
              <a:t>l’attività fisica </a:t>
            </a:r>
            <a:r>
              <a:rPr lang="it-IT" sz="2400" dirty="0">
                <a:latin typeface="Calibri" panose="020F0502020204030204" pitchFamily="34" charset="0"/>
              </a:rPr>
              <a:t>come «qualunque movimento corporeo prodotto dai </a:t>
            </a:r>
            <a:r>
              <a:rPr lang="it-IT" sz="2400" b="1" dirty="0">
                <a:latin typeface="Calibri" panose="020F0502020204030204" pitchFamily="34" charset="0"/>
              </a:rPr>
              <a:t>muscoli scheletrici </a:t>
            </a:r>
            <a:r>
              <a:rPr lang="it-IT" sz="2400" dirty="0">
                <a:latin typeface="Calibri" panose="020F0502020204030204" pitchFamily="34" charset="0"/>
              </a:rPr>
              <a:t>che comporti un </a:t>
            </a:r>
            <a:r>
              <a:rPr lang="it-IT" sz="2400" b="1" dirty="0">
                <a:latin typeface="Calibri" panose="020F0502020204030204" pitchFamily="34" charset="0"/>
              </a:rPr>
              <a:t>dispendio energetico</a:t>
            </a:r>
            <a:r>
              <a:rPr lang="it-IT" sz="2400" dirty="0">
                <a:latin typeface="Calibri" panose="020F0502020204030204" pitchFamily="34" charset="0"/>
              </a:rPr>
              <a:t> - incluse le attività effettuate lavorando, giocando, dedicandosi alle faccende domestiche, viaggiando e impegnandosi </a:t>
            </a:r>
            <a:r>
              <a:rPr lang="it-IT" sz="2400" b="1" dirty="0">
                <a:latin typeface="Calibri" panose="020F0502020204030204" pitchFamily="34" charset="0"/>
              </a:rPr>
              <a:t>in attività ricreative</a:t>
            </a:r>
            <a:r>
              <a:rPr lang="it-IT" sz="2400" dirty="0">
                <a:latin typeface="Calibri" panose="020F0502020204030204" pitchFamily="34" charset="0"/>
              </a:rPr>
              <a:t>».</a:t>
            </a:r>
          </a:p>
          <a:p>
            <a:pPr marL="0" indent="0">
              <a:buNone/>
            </a:pPr>
            <a:endParaRPr lang="it-IT" sz="19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it-IT" sz="1900" dirty="0"/>
          </a:p>
          <a:p>
            <a:pPr marL="0" indent="0">
              <a:buNone/>
            </a:pPr>
            <a:endParaRPr lang="it-IT" sz="19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243" y="306909"/>
            <a:ext cx="2235647" cy="2286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5F7D12E6-2842-4D5A-AC08-EF8D07E25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28" y="2828925"/>
            <a:ext cx="2440077" cy="3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7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A3D0CE2-91FF-49B3-A5D8-181E900D75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0625" y="1346946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AEBD96-C315-4F53-9D9E-0E20E993E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0625" y="4299696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916AAA-66F6-4DFA-88ED-7E27CF6B8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0625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137D43F-BAD6-47F1-AA65-AEEA38A2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D512C9B2-6B22-4211-A940-FCD7C2CD0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85F7DB84-CDE7-46F8-90DD-9D048A7D5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68C84B8E-16E8-4E54-B4AC-84CE51595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4F490CC-873B-4804-A893-62FBE443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70" y="1110054"/>
            <a:ext cx="4918956" cy="458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5400" b="1">
                <a:blipFill dpi="0" rotWithShape="1">
                  <a:blip r:embed="rId4">
                    <a:extLst/>
                  </a:blip>
                  <a:srcRect/>
                  <a:tile tx="6350" ty="-127000" sx="65000" sy="64000" flip="none" algn="tl"/>
                </a:blipFill>
              </a:rPr>
              <a:t>Grazie per l’attenzione!!!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CE9EEEA-5DB7-4DC7-AF9F-74D1C19B7E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0625" y="928117"/>
            <a:ext cx="776325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F199147-B958-49C0-9BE2-65BDD892F2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14102" y="1110053"/>
            <a:ext cx="2539778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F70505D-EC2C-4D1A-86DE-2583778074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0625" y="5780565"/>
            <a:ext cx="776325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2DF20BDF-18D7-4E94-9BA1-9CEB40470C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235190" y="5257800"/>
            <a:ext cx="810678" cy="1080902"/>
            <a:chOff x="9646920" y="5257800"/>
            <a:chExt cx="1080904" cy="108090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98F42242-4089-4E5D-95C3-C113C73DA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46920" y="5257800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endParaRPr lang="en-US" sz="2000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796F87F1-ABB5-42FB-86BD-EED111CD33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55011" y="5365890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66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5" descr="Fond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196975"/>
            <a:ext cx="9158288" cy="5661025"/>
          </a:xfrm>
          <a:prstGeom prst="rect">
            <a:avLst/>
          </a:prstGeom>
          <a:blipFill dpi="0" rotWithShape="1">
            <a:blip r:embed="rId4">
              <a:alphaModFix amt="87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13" descr="logo-policlinico-umberto-I.png (580×259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5651500"/>
            <a:ext cx="25558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2700338" y="981075"/>
            <a:ext cx="5900737" cy="7848600"/>
            <a:chOff x="2699792" y="980728"/>
            <a:chExt cx="5901316" cy="7848302"/>
          </a:xfrm>
        </p:grpSpPr>
        <p:sp>
          <p:nvSpPr>
            <p:cNvPr id="34823" name="CasellaDiTesto 1"/>
            <p:cNvSpPr txBox="1">
              <a:spLocks noChangeArrowheads="1"/>
            </p:cNvSpPr>
            <p:nvPr/>
          </p:nvSpPr>
          <p:spPr bwMode="auto">
            <a:xfrm>
              <a:off x="2699792" y="980728"/>
              <a:ext cx="5901316" cy="7848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Progetto GiochiAMO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800" smtClean="0">
                <a:solidFill>
                  <a:prstClr val="white"/>
                </a:solidFill>
                <a:latin typeface="Arial" charset="0"/>
                <a:cs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Responsabile scientifico del progetto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Prof. Giuseppe La Torre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800" smtClean="0">
                <a:solidFill>
                  <a:prstClr val="white"/>
                </a:solidFill>
                <a:latin typeface="Arial" charset="0"/>
                <a:cs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Autori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Dott.ssa Insa Backhaus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Dott.ssa Sara Cianfanelli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Dott. Rosario Andrea Cocchiara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Dott.ssa Valeria D’Egidio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Dott.ssa Ornella Di Bella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Dott.ssa Barbara Dorelli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Dott.ssa Lorenza Lia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Dott.ssa Alice Mannocci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Dott.ssa Rosella Saulle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Dott.ssa Cristina Sestili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Dott.ssa Alessandra Sinopoli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800" smtClean="0">
                <a:solidFill>
                  <a:prstClr val="white"/>
                </a:solidFill>
                <a:latin typeface="Arial" charset="0"/>
                <a:cs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Progetto grafico e realizzazione: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Alice Mannocci (aliki@email.it)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800" smtClean="0">
                <a:solidFill>
                  <a:prstClr val="white"/>
                </a:solidFill>
                <a:latin typeface="Arial" charset="0"/>
                <a:cs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Si ringraziano  per il supporto operativo: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Rosa Manfuso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Tony Yordanov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Giuseppe Profilo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smtClean="0">
                  <a:solidFill>
                    <a:prstClr val="white"/>
                  </a:solidFill>
                  <a:latin typeface="Arial" charset="0"/>
                  <a:cs typeface="Arial" charset="0"/>
                </a:rPr>
                <a:t>Giada Gigliola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800" smtClean="0">
                <a:solidFill>
                  <a:prstClr val="white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34824" name="Immagin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3854349"/>
              <a:ext cx="1311323" cy="1868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Immagin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6537" y="1483413"/>
              <a:ext cx="1444642" cy="2057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6" name="Immagin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30989">
              <a:off x="5464570" y="7293457"/>
              <a:ext cx="628576" cy="89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8408988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9" r="25000" b="76018"/>
          <a:stretch>
            <a:fillRect/>
          </a:stretch>
        </p:blipFill>
        <p:spPr bwMode="auto">
          <a:xfrm>
            <a:off x="-36513" y="22225"/>
            <a:ext cx="91805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8676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4333" y="390432"/>
            <a:ext cx="8229600" cy="59353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sz="4400" b="1" dirty="0"/>
          </a:p>
          <a:p>
            <a:pPr marL="0" indent="0" algn="ctr">
              <a:buNone/>
            </a:pPr>
            <a:endParaRPr lang="it-IT" sz="4400" b="1" dirty="0"/>
          </a:p>
          <a:p>
            <a:pPr marL="0" indent="0" algn="ctr">
              <a:buNone/>
            </a:pPr>
            <a:endParaRPr lang="it-IT" sz="4400" b="1" dirty="0"/>
          </a:p>
          <a:p>
            <a:pPr marL="0" indent="0" algn="ctr">
              <a:buNone/>
            </a:pPr>
            <a:endParaRPr lang="it-IT" sz="4400" b="1" dirty="0"/>
          </a:p>
          <a:p>
            <a:pPr marL="0" indent="0" algn="ctr">
              <a:buNone/>
            </a:pPr>
            <a:endParaRPr lang="it-IT" sz="4400" b="1" dirty="0"/>
          </a:p>
          <a:p>
            <a:pPr marL="0" indent="0">
              <a:buNone/>
            </a:pPr>
            <a:r>
              <a:rPr lang="it-IT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IL NOSTRO CORPO </a:t>
            </a:r>
          </a:p>
          <a:p>
            <a:pPr marL="0" indent="0" algn="ctr">
              <a:buNone/>
            </a:pPr>
            <a:r>
              <a:rPr lang="it-IT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E’ FATTO PER MUOVERSI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7946"/>
            <a:ext cx="3096344" cy="34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5718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67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0075" y="978102"/>
            <a:ext cx="7941325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Perché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è </a:t>
            </a: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importante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muoversi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39B7FDC9-F0CE-43A7-9F2A-83DD09DC34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85718" y="2265037"/>
            <a:ext cx="7593759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32D98526-B36F-45A7-8EE6-6DC89372F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48880"/>
            <a:ext cx="2998496" cy="426832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716515" y="2682433"/>
            <a:ext cx="5247973" cy="3698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aiuta</a:t>
            </a:r>
            <a:r>
              <a:rPr lang="en-US" sz="2400" dirty="0"/>
              <a:t>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cuore</a:t>
            </a:r>
            <a:r>
              <a:rPr lang="en-US" sz="2400" dirty="0"/>
              <a:t> e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cervello</a:t>
            </a:r>
            <a:r>
              <a:rPr lang="en-US" sz="2400" dirty="0"/>
              <a:t> a </a:t>
            </a:r>
            <a:r>
              <a:rPr lang="en-US" sz="2400" dirty="0" err="1"/>
              <a:t>funzionare</a:t>
            </a:r>
            <a:r>
              <a:rPr lang="en-US" sz="2400" dirty="0"/>
              <a:t> bene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rende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muscoli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forti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ci fa </a:t>
            </a:r>
            <a:r>
              <a:rPr lang="en-US" sz="2400" dirty="0" err="1"/>
              <a:t>respirare</a:t>
            </a:r>
            <a:r>
              <a:rPr lang="en-US" sz="2400" dirty="0"/>
              <a:t> bene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aiuta</a:t>
            </a:r>
            <a:r>
              <a:rPr lang="en-US" sz="2400" dirty="0"/>
              <a:t> le </a:t>
            </a:r>
            <a:r>
              <a:rPr lang="en-US" sz="2400" dirty="0" err="1"/>
              <a:t>ossa</a:t>
            </a:r>
            <a:r>
              <a:rPr lang="en-US" sz="2400" dirty="0"/>
              <a:t> a </a:t>
            </a:r>
            <a:r>
              <a:rPr lang="en-US" sz="2400" dirty="0" err="1"/>
              <a:t>crescere</a:t>
            </a:r>
            <a:r>
              <a:rPr lang="en-US" sz="2400" dirty="0"/>
              <a:t> sane e </a:t>
            </a:r>
            <a:r>
              <a:rPr lang="en-US" sz="2400" dirty="0" err="1"/>
              <a:t>robuste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permette</a:t>
            </a:r>
            <a:r>
              <a:rPr lang="en-US" sz="2400" dirty="0"/>
              <a:t> di </a:t>
            </a:r>
            <a:r>
              <a:rPr lang="en-US" sz="2400" dirty="0" err="1"/>
              <a:t>prevenire</a:t>
            </a:r>
            <a:r>
              <a:rPr lang="en-US" sz="2400" dirty="0"/>
              <a:t> </a:t>
            </a:r>
            <a:r>
              <a:rPr lang="en-US" sz="2400" dirty="0" err="1"/>
              <a:t>tante</a:t>
            </a:r>
            <a:r>
              <a:rPr lang="en-US" sz="2400" dirty="0"/>
              <a:t> </a:t>
            </a:r>
            <a:r>
              <a:rPr lang="en-US" sz="2400" dirty="0" err="1"/>
              <a:t>malattie</a:t>
            </a:r>
            <a:r>
              <a:rPr lang="en-US" sz="2400" dirty="0"/>
              <a:t> </a:t>
            </a:r>
            <a:r>
              <a:rPr lang="en-US" sz="2400" dirty="0" err="1"/>
              <a:t>dell’età</a:t>
            </a:r>
            <a:r>
              <a:rPr lang="en-US" sz="2400" dirty="0"/>
              <a:t> </a:t>
            </a:r>
            <a:r>
              <a:rPr lang="en-US" sz="2400" dirty="0" err="1"/>
              <a:t>adulta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ci </a:t>
            </a:r>
            <a:r>
              <a:rPr lang="en-US" sz="2400" dirty="0" err="1"/>
              <a:t>rende</a:t>
            </a:r>
            <a:r>
              <a:rPr lang="en-US" sz="2400" dirty="0"/>
              <a:t> </a:t>
            </a:r>
            <a:r>
              <a:rPr lang="en-US" sz="2400" dirty="0" err="1"/>
              <a:t>più</a:t>
            </a:r>
            <a:r>
              <a:rPr lang="en-US" sz="2400" dirty="0"/>
              <a:t> </a:t>
            </a:r>
            <a:r>
              <a:rPr lang="en-US" sz="2400" dirty="0" err="1"/>
              <a:t>positivi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684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5718" y="836712"/>
            <a:ext cx="7941325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Perché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è </a:t>
            </a: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importante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muoversi</a:t>
            </a:r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E1F2F6E5-B9CE-4EFB-A172-9542804E80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26962"/>
            <a:ext cx="2340728" cy="333200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716515" y="2348880"/>
            <a:ext cx="4711627" cy="3910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equilibrio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forza e </a:t>
            </a:r>
            <a:r>
              <a:rPr lang="en-US" sz="2400" dirty="0" err="1" smtClean="0"/>
              <a:t>resistenza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coordinazione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flessibilità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/>
              <a:t>aiuta</a:t>
            </a:r>
            <a:r>
              <a:rPr lang="en-US" sz="2400" dirty="0" smtClean="0"/>
              <a:t> a </a:t>
            </a:r>
            <a:r>
              <a:rPr lang="en-US" sz="2400" dirty="0" err="1" smtClean="0"/>
              <a:t>controllare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peso </a:t>
            </a:r>
            <a:r>
              <a:rPr lang="en-US" sz="2400" dirty="0" err="1" smtClean="0"/>
              <a:t>corporeo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serenità</a:t>
            </a:r>
            <a:r>
              <a:rPr lang="en-US" sz="2400" dirty="0"/>
              <a:t> e </a:t>
            </a:r>
            <a:r>
              <a:rPr lang="en-US" sz="2400" dirty="0" err="1"/>
              <a:t>felicità</a:t>
            </a: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apprendimento</a:t>
            </a:r>
            <a:endParaRPr lang="en-US" sz="2400" dirty="0"/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/>
              <a:t>energia</a:t>
            </a:r>
            <a:r>
              <a:rPr lang="en-US" sz="2400" dirty="0" smtClean="0"/>
              <a:t> </a:t>
            </a:r>
            <a:r>
              <a:rPr lang="en-US" sz="2400" dirty="0" err="1"/>
              <a:t>necessaria</a:t>
            </a:r>
            <a:r>
              <a:rPr lang="en-US" sz="2400" dirty="0"/>
              <a:t> a </a:t>
            </a:r>
            <a:r>
              <a:rPr lang="en-US" sz="2400" dirty="0" err="1"/>
              <a:t>svolgere</a:t>
            </a:r>
            <a:r>
              <a:rPr lang="en-US" sz="2400" dirty="0"/>
              <a:t> le </a:t>
            </a:r>
            <a:r>
              <a:rPr lang="en-US" sz="2400" dirty="0" err="1"/>
              <a:t>nostre</a:t>
            </a:r>
            <a:r>
              <a:rPr lang="en-US" sz="2400" dirty="0"/>
              <a:t> </a:t>
            </a:r>
            <a:r>
              <a:rPr lang="en-US" sz="2400" dirty="0" err="1"/>
              <a:t>attività</a:t>
            </a:r>
            <a:r>
              <a:rPr lang="en-US" sz="2400" dirty="0"/>
              <a:t> </a:t>
            </a:r>
            <a:r>
              <a:rPr lang="en-US" sz="2400" dirty="0" err="1"/>
              <a:t>quotidiane</a:t>
            </a:r>
            <a:r>
              <a:rPr lang="en-US" sz="2400" dirty="0"/>
              <a:t> (</a:t>
            </a:r>
            <a:r>
              <a:rPr lang="en-US" sz="2400" dirty="0" err="1"/>
              <a:t>studiare</a:t>
            </a:r>
            <a:r>
              <a:rPr lang="en-US" sz="2400" dirty="0"/>
              <a:t>, </a:t>
            </a:r>
            <a:r>
              <a:rPr lang="en-US" sz="2400" dirty="0" err="1"/>
              <a:t>concentrasi</a:t>
            </a:r>
            <a:r>
              <a:rPr lang="en-US" sz="2400" dirty="0"/>
              <a:t>, </a:t>
            </a:r>
            <a:r>
              <a:rPr lang="en-US" sz="2400" dirty="0" err="1"/>
              <a:t>giocare</a:t>
            </a:r>
            <a:r>
              <a:rPr lang="en-US" sz="2400" dirty="0"/>
              <a:t> </a:t>
            </a:r>
            <a:r>
              <a:rPr lang="en-US" sz="2400" dirty="0" err="1"/>
              <a:t>ecc</a:t>
            </a:r>
            <a:r>
              <a:rPr lang="en-US" sz="2400" dirty="0"/>
              <a:t>…)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cxnSp>
        <p:nvCxnSpPr>
          <p:cNvPr id="6" name="Straight Connector 11">
            <a:extLst>
              <a:ext uri="{FF2B5EF4-FFF2-40B4-BE49-F238E27FC236}">
                <a16:creationId xmlns="" xmlns:a16="http://schemas.microsoft.com/office/drawing/2014/main" id="{39B7FDC9-F0CE-43A7-9F2A-83DD09DC34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85718" y="2265037"/>
            <a:ext cx="7593759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3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FA67CD3-AB4E-4A7A-BEB8-53C445D8C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60045"/>
            <a:ext cx="4694659" cy="573405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7CF545F-9C2E-4446-97CD-AD92990C2B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9"/>
          <a:stretch/>
        </p:blipFill>
        <p:spPr>
          <a:xfrm>
            <a:off x="-1" y="857250"/>
            <a:ext cx="9144001" cy="573405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0578" y="1257300"/>
            <a:ext cx="3988849" cy="1381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Quanto tempo ogni giorno</a:t>
            </a:r>
            <a:endParaRPr lang="it-IT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Freeform 62">
            <a:extLst>
              <a:ext uri="{FF2B5EF4-FFF2-40B4-BE49-F238E27FC236}">
                <a16:creationId xmlns="" xmlns:a16="http://schemas.microsoft.com/office/drawing/2014/main" id="{339C8D78-A644-462F-B674-F440635E5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9525" y="1468363"/>
            <a:ext cx="4180922" cy="4515805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F45787D8-EAFE-41CE-8D48-717015299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2" y="2260599"/>
            <a:ext cx="3329419" cy="2896593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0579" y="2947260"/>
            <a:ext cx="4003614" cy="292718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it-IT" sz="15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</a:rPr>
              <a:t>I bambini e gli adolescenti devono svolgere 60 minuti o un tempo maggiore di attività fisica ogni giorno.</a:t>
            </a:r>
          </a:p>
          <a:p>
            <a:pPr marL="0" indent="0">
              <a:buNone/>
            </a:pPr>
            <a:endParaRPr lang="it-IT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2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 Raccomandazioni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EFDC1090-0DE6-4A5C-8715-D56D9228AF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71991"/>
            <a:ext cx="7452320" cy="521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6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76693" y="629268"/>
            <a:ext cx="5667307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5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Quanto</a:t>
            </a:r>
            <a:r>
              <a:rPr lang="en-US" sz="35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tempo </a:t>
            </a:r>
            <a:r>
              <a:rPr lang="en-US" sz="35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nella</a:t>
            </a:r>
            <a:r>
              <a:rPr lang="en-US" sz="35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vita?</a:t>
            </a:r>
            <a:r>
              <a:rPr lang="en-US" sz="3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4B533654-22FA-4589-B443-2CCC45869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39" r="35704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B5F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3724073" y="2438401"/>
            <a:ext cx="5240415" cy="4302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4000" dirty="0" smtClean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4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 smtClean="0"/>
              <a:t>In </a:t>
            </a:r>
            <a:r>
              <a:rPr lang="en-US" sz="4000" dirty="0" err="1"/>
              <a:t>maniera</a:t>
            </a:r>
            <a:r>
              <a:rPr lang="en-US" sz="4000" dirty="0"/>
              <a:t> continua e </a:t>
            </a:r>
            <a:r>
              <a:rPr lang="en-US" sz="4000" dirty="0" err="1"/>
              <a:t>regolare</a:t>
            </a:r>
            <a:r>
              <a:rPr lang="en-US" sz="4000" dirty="0"/>
              <a:t>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434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1">
            <a:extLst>
              <a:ext uri="{FF2B5EF4-FFF2-40B4-BE49-F238E27FC236}">
                <a16:creationId xmlns="" xmlns:a16="http://schemas.microsoft.com/office/drawing/2014/main" id="{F64F6814-96D5-4463-898E-405CC0C401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PILLOLE DI SCIENZA SULL’ATTIVITA’ FISICA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6136" y="2121762"/>
            <a:ext cx="4653738" cy="36269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dirty="0"/>
              <a:t>È stato recentemente dimostrato che l'esercizio fisico può aumentare la concentrazione nel corpo di una sostanza che si chiama BDNF negli esseri umani.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Si chiama fattore neutrofico cervello-derivato, una molecola che aiuta il cervello a funzionare bene, a stare in forma nel corso del tempo.</a:t>
            </a:r>
          </a:p>
          <a:p>
            <a:pPr marL="0" indent="0">
              <a:buNone/>
            </a:pPr>
            <a:endParaRPr lang="it-IT" sz="2100" dirty="0"/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70E34C53-845A-49FD-9C2B-ACBFA1A30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07" r="-1" b="25035"/>
          <a:stretch/>
        </p:blipFill>
        <p:spPr>
          <a:xfrm>
            <a:off x="5872163" y="306909"/>
            <a:ext cx="3031807" cy="2286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AEE0BFD1-B8A8-428D-A6FE-80C804450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31011"/>
          <a:stretch/>
        </p:blipFill>
        <p:spPr>
          <a:xfrm>
            <a:off x="5872163" y="2828925"/>
            <a:ext cx="3031807" cy="3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3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673</Words>
  <Application>Microsoft Office PowerPoint</Application>
  <PresentationFormat>Presentazione su schermo (4:3)</PresentationFormat>
  <Paragraphs>140</Paragraphs>
  <Slides>21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21</vt:i4>
      </vt:variant>
    </vt:vector>
  </HeadingPairs>
  <TitlesOfParts>
    <vt:vector size="24" baseType="lpstr">
      <vt:lpstr>Tema di Office</vt:lpstr>
      <vt:lpstr>Legno</vt:lpstr>
      <vt:lpstr>1_Tema di Office</vt:lpstr>
      <vt:lpstr>Presentazione standard di PowerPoint</vt:lpstr>
      <vt:lpstr>Cos’è l’attività fisica?</vt:lpstr>
      <vt:lpstr>Presentazione standard di PowerPoint</vt:lpstr>
      <vt:lpstr>Perché è importante muoversi?</vt:lpstr>
      <vt:lpstr>Perché è importante muoversi?</vt:lpstr>
      <vt:lpstr>Quanto tempo ogni giorno</vt:lpstr>
      <vt:lpstr>Le Raccomandazioni</vt:lpstr>
      <vt:lpstr>Quanto tempo nella vita? </vt:lpstr>
      <vt:lpstr>PILLOLE DI SCIENZA SULL’ATTIVITA’ FISICA</vt:lpstr>
      <vt:lpstr> ….E che altro fa lo sport? Ti fa stare bene con te stesso</vt:lpstr>
      <vt:lpstr>E con gli altri!</vt:lpstr>
      <vt:lpstr>Ma il movimento da solo non basta!!! </vt:lpstr>
      <vt:lpstr>Cosa vuol dire stare bene?</vt:lpstr>
      <vt:lpstr>Cosa ti fa stare in forma?</vt:lpstr>
      <vt:lpstr>Perché è importante stare in forma?</vt:lpstr>
      <vt:lpstr>Con chi e dove?</vt:lpstr>
      <vt:lpstr>E gli adulti?</vt:lpstr>
      <vt:lpstr>Attività fisica negli adulti</vt:lpstr>
      <vt:lpstr>Video  </vt:lpstr>
      <vt:lpstr>Grazie per l’attenzione!!!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valeria d'egidio</dc:creator>
  <cp:lastModifiedBy>Labigiene03</cp:lastModifiedBy>
  <cp:revision>17</cp:revision>
  <dcterms:created xsi:type="dcterms:W3CDTF">2019-09-20T14:15:54Z</dcterms:created>
  <dcterms:modified xsi:type="dcterms:W3CDTF">2019-09-30T14:05:52Z</dcterms:modified>
</cp:coreProperties>
</file>