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22" r:id="rId3"/>
    <p:sldMasterId id="2147483840" r:id="rId4"/>
    <p:sldMasterId id="2147483858" r:id="rId5"/>
    <p:sldMasterId id="2147483876" r:id="rId6"/>
    <p:sldMasterId id="2147483894" r:id="rId7"/>
    <p:sldMasterId id="2147483906" r:id="rId8"/>
    <p:sldMasterId id="2147483918" r:id="rId9"/>
    <p:sldMasterId id="2147483930" r:id="rId10"/>
    <p:sldMasterId id="2147483942" r:id="rId11"/>
    <p:sldMasterId id="2147483954" r:id="rId12"/>
  </p:sldMasterIdLst>
  <p:notesMasterIdLst>
    <p:notesMasterId r:id="rId41"/>
  </p:notesMasterIdLst>
  <p:sldIdLst>
    <p:sldId id="266" r:id="rId13"/>
    <p:sldId id="289" r:id="rId14"/>
    <p:sldId id="290" r:id="rId15"/>
    <p:sldId id="288" r:id="rId16"/>
    <p:sldId id="296" r:id="rId17"/>
    <p:sldId id="297" r:id="rId18"/>
    <p:sldId id="298" r:id="rId19"/>
    <p:sldId id="278" r:id="rId20"/>
    <p:sldId id="268" r:id="rId21"/>
    <p:sldId id="282" r:id="rId22"/>
    <p:sldId id="291" r:id="rId23"/>
    <p:sldId id="283" r:id="rId24"/>
    <p:sldId id="284" r:id="rId25"/>
    <p:sldId id="258" r:id="rId26"/>
    <p:sldId id="292" r:id="rId27"/>
    <p:sldId id="293" r:id="rId28"/>
    <p:sldId id="294" r:id="rId29"/>
    <p:sldId id="295" r:id="rId30"/>
    <p:sldId id="263" r:id="rId31"/>
    <p:sldId id="285" r:id="rId32"/>
    <p:sldId id="273" r:id="rId33"/>
    <p:sldId id="299" r:id="rId34"/>
    <p:sldId id="300" r:id="rId35"/>
    <p:sldId id="301" r:id="rId36"/>
    <p:sldId id="274" r:id="rId37"/>
    <p:sldId id="287" r:id="rId38"/>
    <p:sldId id="275" r:id="rId39"/>
    <p:sldId id="26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80" d="100"/>
          <a:sy n="8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OKKIO\2016\grafici%20report%20aziendale_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OKKIO\2016\grafici%20report%20aziendale_2016%20(Salvato%20automaticamente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OKKIO\2016\grafici%20report%20aziendale_2016%20(Salvato%20automaticamente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OKKIO\2016\grafici%20report%20aziendale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43081150748932E-2"/>
          <c:y val="2.6264296728061434E-2"/>
          <c:w val="0.77289064128497853"/>
          <c:h val="0.84439805479777064"/>
        </c:manualLayout>
      </c:layout>
      <c:lineChart>
        <c:grouping val="standard"/>
        <c:varyColors val="0"/>
        <c:ser>
          <c:idx val="0"/>
          <c:order val="0"/>
          <c:tx>
            <c:strRef>
              <c:f>'Lo stato ponderale dei bambini'!$C$64</c:f>
              <c:strCache>
                <c:ptCount val="1"/>
                <c:pt idx="0">
                  <c:v>sovrappeso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222222222222289E-2"/>
                  <c:y val="4.629629629629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D-427C-BCFD-395C8C866AE8}"/>
                </c:ext>
              </c:extLst>
            </c:dLbl>
            <c:dLbl>
              <c:idx val="1"/>
              <c:layout>
                <c:manualLayout>
                  <c:x val="-2.5000000000000022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D-427C-BCFD-395C8C866AE8}"/>
                </c:ext>
              </c:extLst>
            </c:dLbl>
            <c:dLbl>
              <c:idx val="2"/>
              <c:layout>
                <c:manualLayout>
                  <c:x val="-1.1111111111111146E-2"/>
                  <c:y val="5.092592592592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2D-427C-BCFD-395C8C866AE8}"/>
                </c:ext>
              </c:extLst>
            </c:dLbl>
            <c:dLbl>
              <c:idx val="3"/>
              <c:layout>
                <c:manualLayout>
                  <c:x val="-2.7823243406049889E-2"/>
                  <c:y val="5.97660360328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2D-427C-BCFD-395C8C866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stato ponderale dei bambini'!$B$65:$B$69</c:f>
              <c:strCache>
                <c:ptCount val="5"/>
                <c:pt idx="0">
                  <c:v>2008/9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'Lo stato ponderale dei bambini'!$C$65:$C$69</c:f>
              <c:numCache>
                <c:formatCode>General</c:formatCode>
                <c:ptCount val="5"/>
                <c:pt idx="0">
                  <c:v>27</c:v>
                </c:pt>
                <c:pt idx="1">
                  <c:v>28.8</c:v>
                </c:pt>
                <c:pt idx="2">
                  <c:v>30</c:v>
                </c:pt>
                <c:pt idx="3">
                  <c:v>29.3</c:v>
                </c:pt>
                <c:pt idx="4">
                  <c:v>26.1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52D-427C-BCFD-395C8C866AE8}"/>
            </c:ext>
          </c:extLst>
        </c:ser>
        <c:ser>
          <c:idx val="1"/>
          <c:order val="1"/>
          <c:tx>
            <c:strRef>
              <c:f>'Lo stato ponderale dei bambini'!$D$64</c:f>
              <c:strCache>
                <c:ptCount val="1"/>
                <c:pt idx="0">
                  <c:v>obesità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222222222222289E-2"/>
                  <c:y val="5.092592592592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2D-427C-BCFD-395C8C866AE8}"/>
                </c:ext>
              </c:extLst>
            </c:dLbl>
            <c:dLbl>
              <c:idx val="1"/>
              <c:layout>
                <c:manualLayout>
                  <c:x val="-8.333333333333354E-3"/>
                  <c:y val="4.629629629629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2D-427C-BCFD-395C8C866AE8}"/>
                </c:ext>
              </c:extLst>
            </c:dLbl>
            <c:dLbl>
              <c:idx val="2"/>
              <c:layout>
                <c:manualLayout>
                  <c:x val="-2.7413450367884389E-2"/>
                  <c:y val="3.282621346539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2D-427C-BCFD-395C8C866AE8}"/>
                </c:ext>
              </c:extLst>
            </c:dLbl>
            <c:dLbl>
              <c:idx val="3"/>
              <c:layout>
                <c:manualLayout>
                  <c:x val="-1.3888888888888984E-2"/>
                  <c:y val="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2D-427C-BCFD-395C8C866AE8}"/>
                </c:ext>
              </c:extLst>
            </c:dLbl>
            <c:dLbl>
              <c:idx val="4"/>
              <c:layout>
                <c:manualLayout>
                  <c:x val="0"/>
                  <c:y val="-1.80995475113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2D-427C-BCFD-395C8C866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 stato ponderale dei bambini'!$B$65:$B$69</c:f>
              <c:strCache>
                <c:ptCount val="5"/>
                <c:pt idx="0">
                  <c:v>2008/9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'Lo stato ponderale dei bambini'!$D$65:$D$69</c:f>
              <c:numCache>
                <c:formatCode>General</c:formatCode>
                <c:ptCount val="5"/>
                <c:pt idx="0">
                  <c:v>17</c:v>
                </c:pt>
                <c:pt idx="1">
                  <c:v>19.5</c:v>
                </c:pt>
                <c:pt idx="2">
                  <c:v>23</c:v>
                </c:pt>
                <c:pt idx="3">
                  <c:v>16</c:v>
                </c:pt>
                <c:pt idx="4">
                  <c:v>16.100000000000001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52D-427C-BCFD-395C8C866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02112"/>
        <c:axId val="121403648"/>
      </c:lineChart>
      <c:catAx>
        <c:axId val="12140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403648"/>
        <c:crosses val="autoZero"/>
        <c:auto val="1"/>
        <c:lblAlgn val="ctr"/>
        <c:lblOffset val="100"/>
        <c:noMultiLvlLbl val="0"/>
      </c:catAx>
      <c:valAx>
        <c:axId val="1214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40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7901385321499"/>
          <c:y val="0.14730039038933132"/>
          <c:w val="0.79508303981594286"/>
          <c:h val="0.71519464849813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 percezione della madre'!$B$10</c:f>
              <c:strCache>
                <c:ptCount val="1"/>
                <c:pt idx="0">
                  <c:v>Sottopeso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madre'!$C$9:$E$9</c:f>
              <c:strCache>
                <c:ptCount val="3"/>
                <c:pt idx="0">
                  <c:v>Sotto-normopeso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madre'!$C$10:$E$10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B-427C-9E06-1C44813E20DC}"/>
            </c:ext>
          </c:extLst>
        </c:ser>
        <c:ser>
          <c:idx val="1"/>
          <c:order val="1"/>
          <c:tx>
            <c:strRef>
              <c:f>'La percezione della madre'!$B$11</c:f>
              <c:strCache>
                <c:ptCount val="1"/>
                <c:pt idx="0">
                  <c:v>Normopeso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madre'!$C$9:$E$9</c:f>
              <c:strCache>
                <c:ptCount val="3"/>
                <c:pt idx="0">
                  <c:v>Sotto-normopeso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madre'!$C$11:$E$11</c:f>
              <c:numCache>
                <c:formatCode>General</c:formatCode>
                <c:ptCount val="3"/>
                <c:pt idx="0">
                  <c:v>88</c:v>
                </c:pt>
                <c:pt idx="1">
                  <c:v>57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8B-427C-9E06-1C44813E20DC}"/>
            </c:ext>
          </c:extLst>
        </c:ser>
        <c:ser>
          <c:idx val="2"/>
          <c:order val="2"/>
          <c:tx>
            <c:strRef>
              <c:f>'La percezione della madre'!$B$12</c:f>
              <c:strCache>
                <c:ptCount val="1"/>
                <c:pt idx="0">
                  <c:v>Un po’ in sovrappeso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madre'!$C$9:$E$9</c:f>
              <c:strCache>
                <c:ptCount val="3"/>
                <c:pt idx="0">
                  <c:v>Sotto-normopeso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madre'!$C$12:$E$12</c:f>
              <c:numCache>
                <c:formatCode>General</c:formatCode>
                <c:ptCount val="3"/>
                <c:pt idx="0">
                  <c:v>2</c:v>
                </c:pt>
                <c:pt idx="1">
                  <c:v>42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8B-427C-9E06-1C44813E20DC}"/>
            </c:ext>
          </c:extLst>
        </c:ser>
        <c:ser>
          <c:idx val="3"/>
          <c:order val="3"/>
          <c:tx>
            <c:strRef>
              <c:f>'La percezione della madre'!$B$13</c:f>
              <c:strCache>
                <c:ptCount val="1"/>
                <c:pt idx="0">
                  <c:v>Molto in sovrappeso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madre'!$C$9:$E$9</c:f>
              <c:strCache>
                <c:ptCount val="3"/>
                <c:pt idx="0">
                  <c:v>Sotto-normopeso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madre'!$C$13:$E$13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8B-427C-9E06-1C44813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55648"/>
        <c:axId val="121771136"/>
      </c:barChart>
      <c:catAx>
        <c:axId val="1213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121771136"/>
        <c:crosses val="autoZero"/>
        <c:auto val="1"/>
        <c:lblAlgn val="ctr"/>
        <c:lblOffset val="100"/>
        <c:noMultiLvlLbl val="0"/>
      </c:catAx>
      <c:valAx>
        <c:axId val="12177113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135564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3872793551771007"/>
          <c:y val="0.14009264744393229"/>
          <c:w val="0.61112050917588256"/>
          <c:h val="8.7330131451410789E-2"/>
        </c:manualLayout>
      </c:layout>
      <c:overlay val="0"/>
      <c:txPr>
        <a:bodyPr/>
        <a:lstStyle/>
        <a:p>
          <a:pPr>
            <a:defRPr sz="105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9656773672522"/>
          <c:y val="0.13073356050542626"/>
          <c:w val="0.74392715525943875"/>
          <c:h val="0.7158788158815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 percezione della madre'!$B$37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madre'!$C$36:$E$36</c:f>
              <c:strCache>
                <c:ptCount val="3"/>
                <c:pt idx="0">
                  <c:v>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madre'!$C$37:$E$37</c:f>
              <c:numCache>
                <c:formatCode>General</c:formatCode>
                <c:ptCount val="3"/>
                <c:pt idx="0">
                  <c:v>22.5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C-49C1-9CE5-FF6F964EE743}"/>
            </c:ext>
          </c:extLst>
        </c:ser>
        <c:ser>
          <c:idx val="1"/>
          <c:order val="1"/>
          <c:tx>
            <c:strRef>
              <c:f>'La percezione della madre'!$B$38</c:f>
              <c:strCache>
                <c:ptCount val="1"/>
                <c:pt idx="0">
                  <c:v>Il giusto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madre'!$C$36:$E$36</c:f>
              <c:strCache>
                <c:ptCount val="3"/>
                <c:pt idx="0">
                  <c:v>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madre'!$C$38:$E$38</c:f>
              <c:numCache>
                <c:formatCode>General</c:formatCode>
                <c:ptCount val="3"/>
                <c:pt idx="0">
                  <c:v>75.3</c:v>
                </c:pt>
                <c:pt idx="1">
                  <c:v>74</c:v>
                </c:pt>
                <c:pt idx="2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C-49C1-9CE5-FF6F964EE743}"/>
            </c:ext>
          </c:extLst>
        </c:ser>
        <c:ser>
          <c:idx val="2"/>
          <c:order val="2"/>
          <c:tx>
            <c:strRef>
              <c:f>'La percezione della madre'!$B$39</c:f>
              <c:strCache>
                <c:ptCount val="1"/>
                <c:pt idx="0">
                  <c:v>Troppo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'La percezione della madre'!$C$36:$E$36</c:f>
              <c:strCache>
                <c:ptCount val="3"/>
                <c:pt idx="0">
                  <c:v>Normopeso</c:v>
                </c:pt>
                <c:pt idx="1">
                  <c:v>Sovrappeso</c:v>
                </c:pt>
                <c:pt idx="2">
                  <c:v>Obeso</c:v>
                </c:pt>
              </c:strCache>
            </c:strRef>
          </c:cat>
          <c:val>
            <c:numRef>
              <c:f>'La percezione della madre'!$C$39:$E$39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21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C-49C1-9CE5-FF6F964EE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98112"/>
        <c:axId val="121899648"/>
      </c:barChart>
      <c:catAx>
        <c:axId val="1218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121899648"/>
        <c:crosses val="autoZero"/>
        <c:auto val="1"/>
        <c:lblAlgn val="ctr"/>
        <c:lblOffset val="100"/>
        <c:noMultiLvlLbl val="0"/>
      </c:catAx>
      <c:valAx>
        <c:axId val="12189964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1218981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5005192812436908"/>
          <c:y val="9.2096593060341791E-2"/>
          <c:w val="0.37917884110640143"/>
          <c:h val="0.1246902694620388"/>
        </c:manualLayout>
      </c:layout>
      <c:overlay val="0"/>
      <c:txPr>
        <a:bodyPr/>
        <a:lstStyle/>
        <a:p>
          <a:pPr>
            <a:defRPr sz="105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02286660677603"/>
          <c:y val="0.11892925891149204"/>
          <c:w val="0.72750124810147365"/>
          <c:h val="0.7493192541683767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7AE-4C12-8A89-064686568F5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AE-4C12-8A89-064686568F5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7AE-4C12-8A89-064686568F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'Le abitudini alimentari bambini'!$B$27:$B$29</c:f>
              <c:strCache>
                <c:ptCount val="3"/>
                <c:pt idx="0">
                  <c:v>No merenda</c:v>
                </c:pt>
                <c:pt idx="1">
                  <c:v>Merenda inadeguata</c:v>
                </c:pt>
                <c:pt idx="2">
                  <c:v>Merenda adeguata</c:v>
                </c:pt>
              </c:strCache>
            </c:strRef>
          </c:cat>
          <c:val>
            <c:numRef>
              <c:f>'Le abitudini alimentari bambini'!$C$27:$C$29</c:f>
              <c:numCache>
                <c:formatCode>General</c:formatCode>
                <c:ptCount val="3"/>
                <c:pt idx="0">
                  <c:v>3.6</c:v>
                </c:pt>
                <c:pt idx="1">
                  <c:v>66.400000000000006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E-4C12-8A89-064686568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25952"/>
        <c:axId val="120527488"/>
      </c:barChart>
      <c:catAx>
        <c:axId val="12052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120527488"/>
        <c:crosses val="autoZero"/>
        <c:auto val="1"/>
        <c:lblAlgn val="ctr"/>
        <c:lblOffset val="100"/>
        <c:noMultiLvlLbl val="0"/>
      </c:catAx>
      <c:valAx>
        <c:axId val="120527488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052595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0.17212</cdr:x>
      <cdr:y>0.02285</cdr:y>
    </cdr:from>
    <cdr:to>
      <cdr:x>0.87273</cdr:x>
      <cdr:y>0.09671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1069328" y="95238"/>
          <a:ext cx="435285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1" dirty="0"/>
            <a:t>La percezione materna</a:t>
          </a:r>
          <a:r>
            <a:rPr lang="it-IT" sz="1400" b="1" baseline="0" dirty="0"/>
            <a:t> dello stato ponderale dei figli </a:t>
          </a:r>
          <a:r>
            <a:rPr lang="it-IT" sz="1400" b="1" dirty="0"/>
            <a:t>(%)</a:t>
          </a:r>
        </a:p>
      </cdr:txBody>
    </cdr:sp>
  </cdr:relSizeAnchor>
  <cdr:relSizeAnchor xmlns:cdr="http://schemas.openxmlformats.org/drawingml/2006/chartDrawing">
    <cdr:from>
      <cdr:x>0.33309</cdr:x>
      <cdr:y>0.94237</cdr:y>
    </cdr:from>
    <cdr:to>
      <cdr:x>0.69628</cdr:x>
      <cdr:y>1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2069460" y="3952890"/>
          <a:ext cx="2256450" cy="2401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/>
            <a:t>Stato ponderale  del bambino </a:t>
          </a:r>
        </a:p>
      </cdr:txBody>
    </cdr:sp>
  </cdr:relSizeAnchor>
  <cdr:relSizeAnchor xmlns:cdr="http://schemas.openxmlformats.org/drawingml/2006/chartDrawing">
    <cdr:from>
      <cdr:x>0.00936</cdr:x>
      <cdr:y>0.47165</cdr:y>
    </cdr:from>
    <cdr:to>
      <cdr:x>0.05749</cdr:x>
      <cdr:y>0.52927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66675" y="2165350"/>
          <a:ext cx="34290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0.34205</cdr:x>
      <cdr:y>0.92991</cdr:y>
    </cdr:from>
    <cdr:to>
      <cdr:x>0.67846</cdr:x>
      <cdr:y>0.99782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2117725" y="3622675"/>
          <a:ext cx="208280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Stato ponderale  del bambino </a:t>
          </a:r>
        </a:p>
      </cdr:txBody>
    </cdr:sp>
  </cdr:relSizeAnchor>
  <cdr:relSizeAnchor xmlns:cdr="http://schemas.openxmlformats.org/drawingml/2006/chartDrawing">
    <cdr:from>
      <cdr:x>0.20154</cdr:x>
      <cdr:y>0.01793</cdr:y>
    </cdr:from>
    <cdr:to>
      <cdr:x>0.86462</cdr:x>
      <cdr:y>0.08584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1247775" y="69850"/>
          <a:ext cx="410527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La percezione materna della quantità di cibo assunta dai</a:t>
          </a:r>
          <a:r>
            <a:rPr lang="it-IT" sz="1100" b="1" baseline="0"/>
            <a:t> figli (%)</a:t>
          </a:r>
          <a:endParaRPr lang="it-IT" sz="1100" b="1"/>
        </a:p>
      </cdr:txBody>
    </cdr:sp>
  </cdr:relSizeAnchor>
  <cdr:relSizeAnchor xmlns:cdr="http://schemas.openxmlformats.org/drawingml/2006/chartDrawing">
    <cdr:from>
      <cdr:x>0.00667</cdr:x>
      <cdr:y>0.38712</cdr:y>
    </cdr:from>
    <cdr:to>
      <cdr:x>0.05692</cdr:x>
      <cdr:y>0.45503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41276" y="1508125"/>
          <a:ext cx="31115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0.24921</cdr:x>
      <cdr:y>0.02122</cdr:y>
    </cdr:from>
    <cdr:to>
      <cdr:x>0.99838</cdr:x>
      <cdr:y>0.14735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1658054" y="88024"/>
          <a:ext cx="498440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1" dirty="0"/>
            <a:t>Adeguatezza della merenda di metà mattina</a:t>
          </a:r>
          <a:r>
            <a:rPr lang="it-IT" sz="1400" b="1" baseline="0" dirty="0"/>
            <a:t> consumata </a:t>
          </a:r>
          <a:r>
            <a:rPr lang="it-IT" sz="1400" b="1" dirty="0"/>
            <a:t>dai bambini (%) </a:t>
          </a:r>
        </a:p>
      </cdr:txBody>
    </cdr:sp>
  </cdr:relSizeAnchor>
  <cdr:relSizeAnchor xmlns:cdr="http://schemas.openxmlformats.org/drawingml/2006/chartDrawing">
    <cdr:from>
      <cdr:x>0.55977</cdr:x>
      <cdr:y>0.91389</cdr:y>
    </cdr:from>
    <cdr:to>
      <cdr:x>0.60869</cdr:x>
      <cdr:y>0.99416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3724282" y="3790966"/>
          <a:ext cx="325476" cy="33297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DD8C9-647E-45CC-9E33-80549883735D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8307-A392-45CA-A35A-321195A125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4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87E1-257A-4246-9CF5-D291DA18A7B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036A-0EE1-47A8-B52B-96820C56CBE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3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42411-B9CE-46E2-B238-4B269433ADE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0C2D-937B-4C14-AE32-AE85C68D802A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9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87E1-257A-4246-9CF5-D291DA18A7B7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1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532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3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31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373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20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92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59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4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14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890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482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38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87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73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603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34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21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5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399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0221" y="3264949"/>
            <a:ext cx="3859795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71" y="292622"/>
            <a:ext cx="62864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61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789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496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986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32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75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776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594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63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21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3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5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25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287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962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96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98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236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73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665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36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2677648"/>
            <a:ext cx="3263267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84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51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48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35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82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178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0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244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19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700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364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2603518"/>
            <a:ext cx="36215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48" y="2603511"/>
            <a:ext cx="361886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8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703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47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298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748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95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91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608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0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62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9" y="2636063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212326"/>
            <a:ext cx="3618869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2603528"/>
            <a:ext cx="361887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9" y="3212327"/>
            <a:ext cx="361886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429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541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14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9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8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74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8" y="312929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693332"/>
            <a:ext cx="2895194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4965945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2683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063416"/>
            <a:ext cx="6619244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603589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2613787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15" y="980517"/>
            <a:ext cx="6345737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60" y="3686515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5014393"/>
            <a:ext cx="6619244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74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404477"/>
            <a:ext cx="6619244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2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1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09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87261"/>
            <a:ext cx="2346876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2" y="2610999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2" y="3187278"/>
            <a:ext cx="2359035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2603529"/>
            <a:ext cx="2368086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87261"/>
            <a:ext cx="2370772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6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73"/>
            <a:ext cx="226555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11246"/>
            <a:ext cx="201843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7" y="5109136"/>
            <a:ext cx="2265559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63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42840"/>
            <a:ext cx="201843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63" y="5109136"/>
            <a:ext cx="2287829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89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18992"/>
            <a:ext cx="201843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90" y="5109136"/>
            <a:ext cx="2290595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31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97430"/>
            <a:ext cx="1057474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97433"/>
            <a:ext cx="4685660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31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396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0218" y="3264943"/>
            <a:ext cx="3859795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68" y="292622"/>
            <a:ext cx="62864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1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0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2677648"/>
            <a:ext cx="3263267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81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2603518"/>
            <a:ext cx="36215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45" y="2603511"/>
            <a:ext cx="361886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88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6" y="2636063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6" y="3212326"/>
            <a:ext cx="3618869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2603522"/>
            <a:ext cx="361887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6" y="3212327"/>
            <a:ext cx="361886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4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86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0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71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7" y="312929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0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693332"/>
            <a:ext cx="2895194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23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4965945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2683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68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063416"/>
            <a:ext cx="6619244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8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603589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2613787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12" y="980517"/>
            <a:ext cx="6345737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60" y="3686515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5014393"/>
            <a:ext cx="6619244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404477"/>
            <a:ext cx="6619244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2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0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09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87261"/>
            <a:ext cx="2346876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2" y="2610999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2" y="3187278"/>
            <a:ext cx="2359035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2603523"/>
            <a:ext cx="2368086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87261"/>
            <a:ext cx="2370772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3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67"/>
            <a:ext cx="226555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11246"/>
            <a:ext cx="201843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6" y="5109130"/>
            <a:ext cx="2265559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60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42840"/>
            <a:ext cx="201843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60" y="5109130"/>
            <a:ext cx="2287829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86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18992"/>
            <a:ext cx="201843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87" y="5109130"/>
            <a:ext cx="2290595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53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6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97430"/>
            <a:ext cx="1057474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97433"/>
            <a:ext cx="4685660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3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394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0216" y="3264939"/>
            <a:ext cx="3859795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66" y="292622"/>
            <a:ext cx="62864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25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2677648"/>
            <a:ext cx="3263267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9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4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2603518"/>
            <a:ext cx="36215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43" y="2603511"/>
            <a:ext cx="361886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4" y="2636063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4" y="3212326"/>
            <a:ext cx="3618869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2603518"/>
            <a:ext cx="361887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4" y="3212327"/>
            <a:ext cx="361886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59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88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65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9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5" y="312929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69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693332"/>
            <a:ext cx="2895194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19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4965945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2683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8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063416"/>
            <a:ext cx="6619244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3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603589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2613787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10" y="980517"/>
            <a:ext cx="6345737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60" y="3686515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5014393"/>
            <a:ext cx="6619244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1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404477"/>
            <a:ext cx="6619244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2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88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09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87261"/>
            <a:ext cx="2346876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2" y="2610999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2" y="3187278"/>
            <a:ext cx="2359035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2603519"/>
            <a:ext cx="2368086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87261"/>
            <a:ext cx="2370772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63"/>
            <a:ext cx="226555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11246"/>
            <a:ext cx="201843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4" y="5109126"/>
            <a:ext cx="2265559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8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42840"/>
            <a:ext cx="201843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58" y="5109126"/>
            <a:ext cx="2287829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84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18992"/>
            <a:ext cx="201843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85" y="5109126"/>
            <a:ext cx="2290595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84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97430"/>
            <a:ext cx="1057474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97433"/>
            <a:ext cx="4685660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0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390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0212" y="3264931"/>
            <a:ext cx="3859795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62" y="292619"/>
            <a:ext cx="62864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76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2677648"/>
            <a:ext cx="3263267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5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73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2603511"/>
            <a:ext cx="36215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9" y="2603511"/>
            <a:ext cx="361886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0" y="2636063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0" y="3212326"/>
            <a:ext cx="3618869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2603510"/>
            <a:ext cx="361887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0" y="3212327"/>
            <a:ext cx="361886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3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5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5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1" y="312929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0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693332"/>
            <a:ext cx="2895194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0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4965945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2683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97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063416"/>
            <a:ext cx="6619244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26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603589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2613787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6" y="980517"/>
            <a:ext cx="6345737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60" y="3686515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5014393"/>
            <a:ext cx="6619244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4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404477"/>
            <a:ext cx="6619244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2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6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09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87261"/>
            <a:ext cx="2346876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2" y="2610999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2" y="3187272"/>
            <a:ext cx="2359035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2603511"/>
            <a:ext cx="2368086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87261"/>
            <a:ext cx="2370772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4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4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5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55"/>
            <a:ext cx="226555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11246"/>
            <a:ext cx="201843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0" y="5109118"/>
            <a:ext cx="2265559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4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42840"/>
            <a:ext cx="201843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54" y="5109118"/>
            <a:ext cx="2287829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80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18992"/>
            <a:ext cx="201843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81" y="5109118"/>
            <a:ext cx="2290595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256964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256964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78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29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97430"/>
            <a:ext cx="1057474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97433"/>
            <a:ext cx="4685660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385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0207" y="3264921"/>
            <a:ext cx="3859795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2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6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690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2603501"/>
            <a:ext cx="36215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4" y="2603501"/>
            <a:ext cx="361886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31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36063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212326"/>
            <a:ext cx="3618869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2603500"/>
            <a:ext cx="361887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212327"/>
            <a:ext cx="361886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23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1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5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693332"/>
            <a:ext cx="2895194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251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5945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2683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2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603589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2613787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980517"/>
            <a:ext cx="6345737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86515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14393"/>
            <a:ext cx="6619244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404477"/>
            <a:ext cx="6619244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0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797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6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09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87261"/>
            <a:ext cx="2346876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10999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87262"/>
            <a:ext cx="2359035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2603501"/>
            <a:ext cx="2368086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87261"/>
            <a:ext cx="2370772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7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45"/>
            <a:ext cx="226555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11246"/>
            <a:ext cx="201843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65559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42840"/>
            <a:ext cx="201843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09108"/>
            <a:ext cx="2287829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18992"/>
            <a:ext cx="201843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09108"/>
            <a:ext cx="2290595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7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6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020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97430"/>
            <a:ext cx="1057474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97430"/>
            <a:ext cx="4685660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F5A408"/>
                </a:solidFill>
              </a:rPr>
              <a:pPr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71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385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38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4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C1D0C6-DB6E-4B71-A35E-C33670E2769C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701BFA-FAE6-449B-9107-5813A844D3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68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18" y="6394436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564B320A-89BA-47B2-A525-92E8D10B06E4}" type="datetimeFigureOut">
              <a:rPr lang="en-US" dirty="0">
                <a:solidFill>
                  <a:srgbClr val="F5A408"/>
                </a:solidFill>
              </a:rPr>
              <a:pPr defTabSz="457200"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20" y="295741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62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15" y="6394430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564B320A-89BA-47B2-A525-92E8D10B06E4}" type="datetimeFigureOut">
              <a:rPr lang="en-US" dirty="0">
                <a:solidFill>
                  <a:srgbClr val="F5A408"/>
                </a:solidFill>
              </a:rPr>
              <a:pPr defTabSz="457200"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7" y="295741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58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13" y="6394426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564B320A-89BA-47B2-A525-92E8D10B06E4}" type="datetimeFigureOut">
              <a:rPr lang="en-US" dirty="0">
                <a:solidFill>
                  <a:srgbClr val="F5A408"/>
                </a:solidFill>
              </a:rPr>
              <a:pPr defTabSz="457200"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5" y="295741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50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9" y="6394418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564B320A-89BA-47B2-A525-92E8D10B06E4}" type="datetimeFigureOut">
              <a:rPr lang="en-US" dirty="0">
                <a:solidFill>
                  <a:srgbClr val="F5A408"/>
                </a:solidFill>
              </a:rPr>
              <a:pPr defTabSz="457200"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1" y="29574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47920"/>
            <a:ext cx="657106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40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408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564B320A-89BA-47B2-A525-92E8D10B06E4}" type="datetimeFigureOut">
              <a:rPr lang="en-US" dirty="0">
                <a:solidFill>
                  <a:srgbClr val="F5A408"/>
                </a:solidFill>
              </a:rPr>
              <a:pPr defTabSz="457200"/>
              <a:t>2/13/2018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4725-BF13-4AEF-8405-3D6D7F034D5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20-8719-45E6-8E1E-60E21EBC236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8864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Scuola </a:t>
            </a:r>
            <a:r>
              <a:rPr lang="it-IT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 fa Salute</a:t>
            </a:r>
            <a:r>
              <a:rPr lang="it-IT" sz="4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it-IT" sz="4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Mens</a:t>
            </a:r>
            <a:r>
              <a:rPr lang="it-IT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(a) Sana  </a:t>
            </a:r>
            <a:endParaRPr lang="it-IT" sz="4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lfredo.savarese\Desktop\HEPCOM\CONVEGNO 20 GENNAIO 2016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417" y="2420896"/>
            <a:ext cx="3456037" cy="34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LAUDIA\Desktop\HEPCOM\Progetto Mensa sana 2015.16\foto\SCAMPIA\Primaria pl giardino\As7CWGgZUy95S5jgTlhWoOT_1RcAZxSIiQCBM6IwCp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9" y="2708933"/>
            <a:ext cx="4456112" cy="3341687"/>
          </a:xfrm>
          <a:prstGeom prst="rect">
            <a:avLst/>
          </a:prstGeo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4" y="1034408"/>
            <a:ext cx="1870739" cy="138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RISTORAZIONE SCOLASTICA: </a:t>
            </a:r>
            <a:b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OBIETTIVO  GLOBALE</a:t>
            </a:r>
            <a:endParaRPr lang="it-IT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684223" y="1773244"/>
            <a:ext cx="7775575" cy="4319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it-IT" sz="4400" smtClean="0"/>
          </a:p>
          <a:p>
            <a:pPr marL="0" indent="0" algn="ctr">
              <a:buFont typeface="Wingdings" pitchFamily="2" charset="2"/>
              <a:buNone/>
            </a:pPr>
            <a:r>
              <a:rPr lang="it-IT" sz="4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fornire un pasto </a:t>
            </a:r>
            <a:r>
              <a:rPr lang="it-IT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appropriato</a:t>
            </a:r>
            <a:r>
              <a:rPr lang="it-IT" sz="4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un contesto </a:t>
            </a:r>
            <a:r>
              <a:rPr lang="it-IT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adeguato</a:t>
            </a:r>
            <a:r>
              <a:rPr lang="it-IT" sz="4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secondo una visione sistemica della </a:t>
            </a:r>
            <a:r>
              <a:rPr lang="it-IT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qualità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4215" y="2492375"/>
            <a:ext cx="7991475" cy="31686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C664C71-5EA1-42A9-B48B-C01FC8B7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REFEZIONE SCOLASTICA  </a:t>
            </a:r>
            <a:br>
              <a:rPr lang="it-IT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t-IT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OGGI</a:t>
            </a:r>
            <a:endParaRPr lang="it-IT" dirty="0"/>
          </a:p>
        </p:txBody>
      </p:sp>
      <p:sp>
        <p:nvSpPr>
          <p:cNvPr id="5" name="Oval 3">
            <a:extLst>
              <a:ext uri="{FF2B5EF4-FFF2-40B4-BE49-F238E27FC236}">
                <a16:creationId xmlns="" xmlns:a16="http://schemas.microsoft.com/office/drawing/2014/main" id="{6132C66E-9749-4955-AD83-8C8EE09491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178" y="2508999"/>
            <a:ext cx="2778495" cy="1425161"/>
          </a:xfrm>
          <a:prstGeom prst="ellipse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34" tIns="44968" rIns="89934" bIns="44968" anchor="ctr" anchorCtr="1"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37931725" indent="-37474525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9144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13716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18288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 eaLnBrk="1">
              <a:lnSpc>
                <a:spcPct val="76000"/>
              </a:lnSpc>
              <a:buNone/>
            </a:pPr>
            <a:r>
              <a:rPr lang="en-GB" altLang="it-IT" sz="1800" b="1" dirty="0">
                <a:solidFill>
                  <a:srgbClr val="FF0000"/>
                </a:solidFill>
              </a:rPr>
              <a:t>COMUNE  -  SCUOLA     </a:t>
            </a:r>
          </a:p>
        </p:txBody>
      </p:sp>
      <p:sp>
        <p:nvSpPr>
          <p:cNvPr id="6" name="Oval 4">
            <a:extLst>
              <a:ext uri="{FF2B5EF4-FFF2-40B4-BE49-F238E27FC236}">
                <a16:creationId xmlns="" xmlns:a16="http://schemas.microsoft.com/office/drawing/2014/main" id="{A0B40C08-AAE7-41AC-B497-4CF69E74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069" y="2453653"/>
            <a:ext cx="2726133" cy="1517926"/>
          </a:xfrm>
          <a:prstGeom prst="ellipse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34" tIns="44968" rIns="89934" bIns="44968" anchor="ctr" anchorCtr="1"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37931725" indent="-37474525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9144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13716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18288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57200" eaLnBrk="1">
              <a:lnSpc>
                <a:spcPct val="76000"/>
              </a:lnSpc>
            </a:pPr>
            <a:r>
              <a:rPr lang="en-GB" altLang="it-IT" sz="1800" b="1" dirty="0">
                <a:solidFill>
                  <a:srgbClr val="FF0000"/>
                </a:solidFill>
              </a:rPr>
              <a:t>SERVIZI SANITARI SIAN</a:t>
            </a:r>
          </a:p>
        </p:txBody>
      </p:sp>
      <p:sp>
        <p:nvSpPr>
          <p:cNvPr id="7" name="Oval 5">
            <a:extLst>
              <a:ext uri="{FF2B5EF4-FFF2-40B4-BE49-F238E27FC236}">
                <a16:creationId xmlns="" xmlns:a16="http://schemas.microsoft.com/office/drawing/2014/main" id="{127AA213-C6C9-48C2-948E-BC4B6835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274" y="3504785"/>
            <a:ext cx="2295525" cy="1352273"/>
          </a:xfrm>
          <a:prstGeom prst="ellipse">
            <a:avLst/>
          </a:prstGeom>
          <a:noFill/>
          <a:ln w="936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34" tIns="44968" rIns="89934" bIns="44968" anchor="ctr" anchorCtr="1"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37931725" indent="-37474525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9144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13716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18288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57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57200" eaLnBrk="1">
              <a:lnSpc>
                <a:spcPct val="76000"/>
              </a:lnSpc>
            </a:pPr>
            <a:r>
              <a:rPr lang="en-GB" altLang="it-IT" sz="1800" b="1" dirty="0">
                <a:solidFill>
                  <a:srgbClr val="FF0000"/>
                </a:solidFill>
              </a:rPr>
              <a:t>FAMIGLIE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8E0A004E-08A1-47D1-91D0-B639D5D626AE}"/>
              </a:ext>
            </a:extLst>
          </p:cNvPr>
          <p:cNvSpPr/>
          <p:nvPr/>
        </p:nvSpPr>
        <p:spPr>
          <a:xfrm>
            <a:off x="477078" y="5222460"/>
            <a:ext cx="6838122" cy="106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6B574198-D375-4C0E-B43B-55C9A29C0A2C}"/>
              </a:ext>
            </a:extLst>
          </p:cNvPr>
          <p:cNvSpPr/>
          <p:nvPr/>
        </p:nvSpPr>
        <p:spPr>
          <a:xfrm>
            <a:off x="149089" y="5252527"/>
            <a:ext cx="5744816" cy="123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7000"/>
              </a:lnSpc>
              <a:spcBef>
                <a:spcPts val="700"/>
              </a:spcBef>
              <a:tabLst>
                <a:tab pos="455613" algn="l"/>
                <a:tab pos="903288" algn="l"/>
                <a:tab pos="1352550" algn="l"/>
                <a:tab pos="1801813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3663" algn="l"/>
                <a:tab pos="9432925" algn="l"/>
              </a:tabLst>
            </a:pPr>
            <a:r>
              <a:rPr lang="en-GB" altLang="it-IT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sinergia tra questi attori è un PUNTO DI FORZA che rende possibile l'offerta di un servizio in grado di conseguire gli obiettivi prefissati.</a:t>
            </a:r>
          </a:p>
        </p:txBody>
      </p:sp>
      <p:pic>
        <p:nvPicPr>
          <p:cNvPr id="3074" name="Picture 2" descr="http://www.statoquotidiano.it/wp-content/uploads/2015/11/Scuola-Mensa-Scolastica-2.jpg">
            <a:extLst>
              <a:ext uri="{FF2B5EF4-FFF2-40B4-BE49-F238E27FC236}">
                <a16:creationId xmlns="" xmlns:a16="http://schemas.microsoft.com/office/drawing/2014/main" id="{D5D961C1-E625-4E96-89A7-44363FC6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03" y="2853416"/>
            <a:ext cx="2489195" cy="34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OBESITA’ E SOVRAPPESO: UN’EMERGENZAPER LA SANITA’ PUBBLICA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457200" y="1600208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smtClean="0"/>
              <a:t>             	  </a:t>
            </a:r>
            <a:r>
              <a:rPr lang="it-IT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ruolo chiave della scuola</a:t>
            </a:r>
          </a:p>
          <a:p>
            <a:pPr marL="0" indent="0">
              <a:buFont typeface="Wingdings" pitchFamily="2" charset="2"/>
              <a:buNone/>
            </a:pPr>
            <a:endParaRPr lang="it-IT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it-IT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it-IT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it-IT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scuola può giocare un ruolo importante nel migliorare lo stato nutrizionale dei bambini promuovendo e creando le condizioni per una </a:t>
            </a:r>
            <a:r>
              <a:rPr lang="it-IT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corretta alimentazione </a:t>
            </a:r>
            <a:r>
              <a:rPr lang="it-IT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dei bambini e favorendone l’</a:t>
            </a:r>
            <a:r>
              <a:rPr lang="it-IT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attività motoria </a:t>
            </a:r>
            <a:r>
              <a:rPr lang="it-IT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strutturata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284665" y="2276503"/>
            <a:ext cx="1428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 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468319" y="2781311"/>
            <a:ext cx="7920037" cy="2951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L‘ EDUCAZIONE ALIMENTARE A SCUOLA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445"/>
            <a:ext cx="8686800" cy="54006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Un’alimentazione equilibrata aiuta a crescere sani e </a:t>
            </a:r>
            <a:r>
              <a:rPr 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prevenire</a:t>
            </a:r>
            <a:r>
              <a:rPr lang="it-I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squilibri nell’età adulta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Nei primi anni di vita, gli stimoli che provengono dal cibo contribuiscono a dar forma e a consolidare il </a:t>
            </a:r>
            <a:r>
              <a:rPr lang="it-IT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comportamento alimentare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pranzo a scuola può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contribuire a rafforzare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il messaggio educativo,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poiché oltre a mangiare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in modo corretto ed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equilibrato, 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può diventare un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momento di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educazione al gusto </a:t>
            </a: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 socializzazione</a:t>
            </a:r>
            <a:endParaRPr lang="it-IT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068638"/>
            <a:ext cx="4610100" cy="375285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-99392"/>
            <a:ext cx="7296150" cy="1001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Ristorazione Scolastica</a:t>
            </a:r>
            <a:endParaRPr lang="it-IT"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2815768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F0"/>
                </a:solidFill>
              </a:rPr>
              <a:t>Perché rappresenta un’occasione privilegiata  di educazione alimentare?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555776" y="2420888"/>
            <a:ext cx="288032" cy="432048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211961" y="11247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Propone alimenti quali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frutta, verdura e legumi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importanti nella prevenzione di numerose malattie.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41490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Introduce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alimenti nuovi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educando ad una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dieta varia.</a:t>
            </a:r>
            <a:endParaRPr lang="it-IT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55977" y="519031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Invita e stimola i bambini alla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socializzazione, convivialità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e alla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scoperta di sapori nuovi</a:t>
            </a:r>
            <a:endParaRPr lang="it-IT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127167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Il pranzo offre il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35-40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delle calorie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totali giornaliere  previste alla sua età </a:t>
            </a:r>
          </a:p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(indicate dai LARN)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51722" y="415199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Il pranzo deve assicurare un adeguato apporto di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proteine, lipidi, carboidrati, Sali minerali e vitamine</a:t>
            </a:r>
            <a:endParaRPr lang="it-IT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4572000" y="2132856"/>
            <a:ext cx="0" cy="57606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868145" y="3861048"/>
            <a:ext cx="504056" cy="36004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292082" y="4149080"/>
            <a:ext cx="288032" cy="100811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131840" y="3789040"/>
            <a:ext cx="0" cy="36004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084169" y="227690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Si diversifica 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il menu invernale e estivo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in base alla stagionalità dell’alimento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5580114" y="2636912"/>
            <a:ext cx="423664" cy="296416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B7A15EA-D394-416D-8A43-ACA0BFC1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20688"/>
            <a:ext cx="6571060" cy="728480"/>
          </a:xfrm>
        </p:spPr>
        <p:txBody>
          <a:bodyPr/>
          <a:lstStyle/>
          <a:p>
            <a:pPr algn="ctr"/>
            <a:r>
              <a:rPr lang="it-IT" sz="2400" b="1" u="sng" dirty="0">
                <a:solidFill>
                  <a:srgbClr val="FFFF00"/>
                </a:solidFill>
              </a:rPr>
              <a:t>TABELLE </a:t>
            </a:r>
            <a:r>
              <a:rPr lang="it-IT" sz="2400" b="1" u="sng" dirty="0" smtClean="0">
                <a:solidFill>
                  <a:srgbClr val="FFFF00"/>
                </a:solidFill>
              </a:rPr>
              <a:t>DIETETICHE STANDARD</a:t>
            </a:r>
            <a:br>
              <a:rPr lang="it-IT" sz="2400" b="1" u="sng" dirty="0" smtClean="0">
                <a:solidFill>
                  <a:srgbClr val="FFFF00"/>
                </a:solidFill>
              </a:rPr>
            </a:br>
            <a:r>
              <a:rPr lang="it-IT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Menù </a:t>
            </a:r>
            <a:r>
              <a:rPr lang="it-IT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Invernale</a:t>
            </a:r>
            <a:endParaRPr lang="it-IT" sz="2400" b="1" u="sng" dirty="0">
              <a:solidFill>
                <a:srgbClr val="FFFF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159EACD-7943-43A1-ADC1-AFA6C0649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8786192" cy="4174435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 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A3CD64BA-3B9F-43EB-AE55-E863640DE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95498"/>
              </p:ext>
            </p:extLst>
          </p:nvPr>
        </p:nvGraphicFramePr>
        <p:xfrm>
          <a:off x="827584" y="1556792"/>
          <a:ext cx="7089035" cy="52223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8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0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0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MARTEDI*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8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zucca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Frittata con spinaci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Riso al pomodoro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alla mugnaia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Tris di verdure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lenticchie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Pomodori  e mais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crema di carciofi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Carote lesse 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pesto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Polpette di bovino al forno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Patate al forno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VENERDI*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piselli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 impanato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di pomodori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cavolo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Sovracoscia di pollo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Patate al forno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 pomodoro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Frittata con zucchine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fagioli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Spinaci al parmigiano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Riso con patate 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Prosciutto cotto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GIOVEDI*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3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Risotto con spinaci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Scaloppina di maiale al limone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Zuppa di farro con legumi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di pomodori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Riso con verza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Polpette di bovino al forno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Piselli al prosciutto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 pomodoro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con patate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Zucchine a tocchetti al forno 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ceci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Polpettine di spinaci e ricotta al forno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MARTEDI*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3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besciamella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Carciofi trifolati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 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passato di verdure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Uova strapazzate con formaggio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piselli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Salsiccia di tacchino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Broccoli baresi al limone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cavolo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Prosciutto cotto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Spinaci al limone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Riso  al pomodoro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Bastoncini di pesce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Carote lesse 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*LUNEDI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1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9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 pomodoro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Sovracoscia di pollo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Spinaci  al limone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fagioli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Polpettine di melanzane al forno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cacio e uovo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Bastoncini di pesce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Orecchiette con broccoli baresi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Arista di maiale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Purea di patate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Riso con minestrone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Pomodori e mais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3843" marR="4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58D67C7-4C2B-44AC-8083-90B16AD2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04664"/>
            <a:ext cx="6571060" cy="728480"/>
          </a:xfrm>
        </p:spPr>
        <p:txBody>
          <a:bodyPr/>
          <a:lstStyle/>
          <a:p>
            <a:pPr algn="ctr"/>
            <a:r>
              <a:rPr lang="it-IT" b="1" u="sng" dirty="0">
                <a:solidFill>
                  <a:srgbClr val="FFFF00"/>
                </a:solidFill>
              </a:rPr>
              <a:t> </a:t>
            </a:r>
            <a:r>
              <a:rPr lang="it-IT" sz="2800" b="1" u="sng" dirty="0">
                <a:solidFill>
                  <a:srgbClr val="FFFF00"/>
                </a:solidFill>
              </a:rPr>
              <a:t>TABELLE DIETETICHE STANDARD 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D8D95D5-B709-4521-ADA6-861604AE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1124744"/>
            <a:ext cx="6571060" cy="34163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</a:t>
            </a:r>
            <a:r>
              <a:rPr lang="it-IT" b="1" dirty="0"/>
              <a:t>Menù Estivo 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="" xmlns:a16="http://schemas.microsoft.com/office/drawing/2014/main" id="{5FFCF341-A667-448E-9889-72EEF7FD0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66432"/>
              </p:ext>
            </p:extLst>
          </p:nvPr>
        </p:nvGraphicFramePr>
        <p:xfrm>
          <a:off x="971600" y="1628089"/>
          <a:ext cx="7200799" cy="52299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5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12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*VENERDI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9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 pomodoro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Scaloppina di maiale al limone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Fagiolini al limone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fagioli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Spinaci al parmigiano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crema di zucchine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di tonno e pomodori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Pizza olio e pomodoro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Riso con zucca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con patate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Tris di verdure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*MARTEDI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1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Zuppa di farro e legumi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Bastoncini di pesce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Carote lesse 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pesto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Sovracoscia di pollo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Riso al pomodoro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Frittata con zucchine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fagioli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Polpettine di melanzane al forno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patate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Prosciutto cotto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Carciofi trifolati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5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*GIOVEDI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3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Risotto con spinaci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Arista di maiale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Patate al forno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piselli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Uova strapazzate con formaggio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Bietoline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Riso con zucca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alla mugnaia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Fagiolini al limone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tonno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di pomodori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ceci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Polpettine ricotta e spinaci al forno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*GIOVEDI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VENERDI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33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pesto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Salsiccia di tacchino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alla siciliana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Formaggio spalmabile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Zucchine a tocchetti al forno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lenticchie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Polpettine di melanzane al forno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zucca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Bastoncini di pesce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Pomodori e mais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Riso al pomodoro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Frittata con zucchine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5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LUNEDI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MARTEDI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MERCOLEDI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GIOVEDI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*VENERDI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33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zucca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Mozzarella 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Pomodori e mais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al pomodoro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Filetto di pesce  impanato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verde al limone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 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piselli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Prosciutto cotto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Bietoline 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Pasta con crema di zucchine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Polpette di bovino al forno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Tahoma"/>
                          <a:ea typeface="Times New Roman"/>
                          <a:cs typeface="Tunga"/>
                        </a:rPr>
                        <a:t>Fagiolini al pomodoro</a:t>
                      </a:r>
                      <a:endParaRPr lang="it-IT" sz="105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Insalata di riso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Tahoma"/>
                          <a:ea typeface="Times New Roman"/>
                          <a:cs typeface="Tunga"/>
                        </a:rPr>
                        <a:t>Piselli al prosciutto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092FE85C-3785-42B6-AD16-A52A8AC55A31}"/>
              </a:ext>
            </a:extLst>
          </p:cNvPr>
          <p:cNvSpPr/>
          <p:nvPr/>
        </p:nvSpPr>
        <p:spPr>
          <a:xfrm>
            <a:off x="352931" y="24092"/>
            <a:ext cx="4572000" cy="6955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it-IT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ELENCO PRIMI PIATTI </a:t>
            </a:r>
            <a:endParaRPr lang="it-IT" sz="20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457200"/>
            <a:endParaRPr lang="it-IT" sz="24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Pasta/riso al pomodoro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zucca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crema di carciofi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crema di zucchine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Riso con patate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verza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broccoli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cavolo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Riso con minestrone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passato di verdura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Risotto con spinaci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pesto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Pasta con lenticchie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fagioli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</a:t>
            </a:r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ceci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Pasta con piselli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cacio e uovo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Zuppa di farro con legumi</a:t>
            </a:r>
          </a:p>
          <a:p>
            <a:pPr defTabSz="457200"/>
            <a:r>
              <a:rPr lang="it-IT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Alternativa estiva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Pasta con melanzane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Insalata di riso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Pizza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="" xmlns:a16="http://schemas.microsoft.com/office/drawing/2014/main" id="{0F1EAD6F-7420-4ACC-9B0C-3C770C000D6A}"/>
              </a:ext>
            </a:extLst>
          </p:cNvPr>
          <p:cNvCxnSpPr/>
          <p:nvPr/>
        </p:nvCxnSpPr>
        <p:spPr>
          <a:xfrm>
            <a:off x="3005114" y="1020912"/>
            <a:ext cx="210623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F58049F2-00D6-42F1-B161-8B529269B43E}"/>
              </a:ext>
            </a:extLst>
          </p:cNvPr>
          <p:cNvSpPr/>
          <p:nvPr/>
        </p:nvSpPr>
        <p:spPr>
          <a:xfrm>
            <a:off x="6083928" y="760651"/>
            <a:ext cx="1188132" cy="64807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3C0A8D94-9134-4264-B571-13D2E29776C3}"/>
              </a:ext>
            </a:extLst>
          </p:cNvPr>
          <p:cNvSpPr/>
          <p:nvPr/>
        </p:nvSpPr>
        <p:spPr>
          <a:xfrm>
            <a:off x="6008998" y="90661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 Kcal 265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4B504F1E-A08D-40A3-9618-D0A87DA04795}"/>
              </a:ext>
            </a:extLst>
          </p:cNvPr>
          <p:cNvCxnSpPr/>
          <p:nvPr/>
        </p:nvCxnSpPr>
        <p:spPr>
          <a:xfrm>
            <a:off x="3635896" y="3416336"/>
            <a:ext cx="210623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3ECE3ED0-3B25-42D8-BD4E-FC7A2E30C91B}"/>
              </a:ext>
            </a:extLst>
          </p:cNvPr>
          <p:cNvSpPr/>
          <p:nvPr/>
        </p:nvSpPr>
        <p:spPr>
          <a:xfrm>
            <a:off x="6118355" y="4294138"/>
            <a:ext cx="1296144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55ABF33B-CC24-4D33-AE34-1B4B1DF24281}"/>
              </a:ext>
            </a:extLst>
          </p:cNvPr>
          <p:cNvSpPr/>
          <p:nvPr/>
        </p:nvSpPr>
        <p:spPr>
          <a:xfrm>
            <a:off x="6128949" y="3317301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 Kcal 277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F1D8B3A1-CFF7-4216-B354-94BFC8F4D622}"/>
              </a:ext>
            </a:extLst>
          </p:cNvPr>
          <p:cNvCxnSpPr/>
          <p:nvPr/>
        </p:nvCxnSpPr>
        <p:spPr>
          <a:xfrm>
            <a:off x="3217540" y="4391608"/>
            <a:ext cx="210623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="" xmlns:a16="http://schemas.microsoft.com/office/drawing/2014/main" id="{568A0D59-866F-4B26-9AE2-61488EB73CF4}"/>
              </a:ext>
            </a:extLst>
          </p:cNvPr>
          <p:cNvSpPr/>
          <p:nvPr/>
        </p:nvSpPr>
        <p:spPr>
          <a:xfrm>
            <a:off x="6128949" y="3141927"/>
            <a:ext cx="1296144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BB87BFCB-6B23-4DC8-936B-74484072360C}"/>
              </a:ext>
            </a:extLst>
          </p:cNvPr>
          <p:cNvSpPr/>
          <p:nvPr/>
        </p:nvSpPr>
        <p:spPr>
          <a:xfrm>
            <a:off x="6106480" y="4469512"/>
            <a:ext cx="117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 Kcal 300 </a:t>
            </a:r>
          </a:p>
        </p:txBody>
      </p:sp>
    </p:spTree>
    <p:extLst>
      <p:ext uri="{BB962C8B-B14F-4D97-AF65-F5344CB8AC3E}">
        <p14:creationId xmlns:p14="http://schemas.microsoft.com/office/powerpoint/2010/main" val="480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EE567A8-1CF1-46E4-8D33-CBF069AD60B5}"/>
              </a:ext>
            </a:extLst>
          </p:cNvPr>
          <p:cNvSpPr/>
          <p:nvPr/>
        </p:nvSpPr>
        <p:spPr>
          <a:xfrm>
            <a:off x="397565" y="563247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it-IT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ELENCO SECONDI PIATTI</a:t>
            </a:r>
          </a:p>
          <a:p>
            <a:pPr defTabSz="457200"/>
            <a:endParaRPr lang="it-IT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Polpette di bovino al forno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Merluzzo impanato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Bastoncini di pesce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Tortino di pesce con patate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Scaloppina di pesce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Arista di maiale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Sovracoscia di pollo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Salsiccia di tacchino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Scaloppina di maiale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Mozzarella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Formaggio spalmabile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Frittata di zucchine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Frittata di spinaci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Uova strapazzate con formaggio</a:t>
            </a:r>
          </a:p>
          <a:p>
            <a:pPr defTabSz="457200"/>
            <a:endParaRPr lang="it-IT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457200"/>
            <a:r>
              <a:rPr lang="it-IT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Alternativa estiva</a:t>
            </a:r>
          </a:p>
          <a:p>
            <a:pPr defTabSz="457200"/>
            <a:r>
              <a:rPr lang="it-IT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insalata di tonno e pomodoro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="" xmlns:a16="http://schemas.microsoft.com/office/drawing/2014/main" id="{DDA08C6A-0822-4FA2-93AC-23746187CBF8}"/>
              </a:ext>
            </a:extLst>
          </p:cNvPr>
          <p:cNvCxnSpPr/>
          <p:nvPr/>
        </p:nvCxnSpPr>
        <p:spPr>
          <a:xfrm>
            <a:off x="3346216" y="1465595"/>
            <a:ext cx="2196719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="" xmlns:a16="http://schemas.microsoft.com/office/drawing/2014/main" id="{ED92A585-2BCA-45BB-9C6F-4756FF059A09}"/>
              </a:ext>
            </a:extLst>
          </p:cNvPr>
          <p:cNvSpPr/>
          <p:nvPr/>
        </p:nvSpPr>
        <p:spPr>
          <a:xfrm>
            <a:off x="5955180" y="1200551"/>
            <a:ext cx="1296144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4E93E25E-7701-4075-B8DD-E5623E92E384}"/>
              </a:ext>
            </a:extLst>
          </p:cNvPr>
          <p:cNvSpPr/>
          <p:nvPr/>
        </p:nvSpPr>
        <p:spPr>
          <a:xfrm>
            <a:off x="6182345" y="1375925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Kcal 110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B5ACA0AA-4EB8-46D0-8C0F-AF50835C8880}"/>
              </a:ext>
            </a:extLst>
          </p:cNvPr>
          <p:cNvCxnSpPr/>
          <p:nvPr/>
        </p:nvCxnSpPr>
        <p:spPr>
          <a:xfrm>
            <a:off x="3436700" y="2921910"/>
            <a:ext cx="210623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="" xmlns:a16="http://schemas.microsoft.com/office/drawing/2014/main" id="{75DC1CA0-0E84-4D85-8B23-BA7A94466F24}"/>
              </a:ext>
            </a:extLst>
          </p:cNvPr>
          <p:cNvSpPr/>
          <p:nvPr/>
        </p:nvSpPr>
        <p:spPr>
          <a:xfrm>
            <a:off x="5955180" y="2582375"/>
            <a:ext cx="1296144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BB29E064-7BC8-4B48-BA58-95F71AF2284E}"/>
              </a:ext>
            </a:extLst>
          </p:cNvPr>
          <p:cNvSpPr/>
          <p:nvPr/>
        </p:nvSpPr>
        <p:spPr>
          <a:xfrm>
            <a:off x="6230435" y="2757749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Kcal 80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FDB45538-E416-4DF5-AA00-6B93F734C5FD}"/>
              </a:ext>
            </a:extLst>
          </p:cNvPr>
          <p:cNvCxnSpPr>
            <a:cxnSpLocks/>
          </p:cNvCxnSpPr>
          <p:nvPr/>
        </p:nvCxnSpPr>
        <p:spPr>
          <a:xfrm>
            <a:off x="3346216" y="3969957"/>
            <a:ext cx="227820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="" xmlns:a16="http://schemas.microsoft.com/office/drawing/2014/main" id="{48A4F502-4EA3-42BB-8A55-E24251DD6CF4}"/>
              </a:ext>
            </a:extLst>
          </p:cNvPr>
          <p:cNvSpPr/>
          <p:nvPr/>
        </p:nvSpPr>
        <p:spPr>
          <a:xfrm>
            <a:off x="5979224" y="3728688"/>
            <a:ext cx="1296144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8EF55DE8-95E6-43AB-B169-2FECCDF4436A}"/>
              </a:ext>
            </a:extLst>
          </p:cNvPr>
          <p:cNvSpPr/>
          <p:nvPr/>
        </p:nvSpPr>
        <p:spPr>
          <a:xfrm>
            <a:off x="6189128" y="3897506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Kcal 120 </a:t>
            </a:r>
          </a:p>
        </p:txBody>
      </p:sp>
    </p:spTree>
    <p:extLst>
      <p:ext uri="{BB962C8B-B14F-4D97-AF65-F5344CB8AC3E}">
        <p14:creationId xmlns:p14="http://schemas.microsoft.com/office/powerpoint/2010/main" val="8538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7040" y="188640"/>
            <a:ext cx="936104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MENU’ FREQUENZE SETTIMANALI raccomandate per i diversi gruppi proteici</a:t>
            </a:r>
            <a:endParaRPr lang="it-IT" sz="3200" b="1" i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8435280" cy="3114684"/>
          </a:xfrm>
        </p:spPr>
        <p:txBody>
          <a:bodyPr>
            <a:noAutofit/>
          </a:bodyPr>
          <a:lstStyle/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endParaRPr lang="it-IT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La frequenza è calcolata su 5 pasti di refezione scolastica</a:t>
            </a:r>
          </a:p>
          <a:p>
            <a:pPr>
              <a:buNone/>
            </a:pP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Depositphotos_3649440_XXXL-300x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1111" y="2276872"/>
            <a:ext cx="2646922" cy="27363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91360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39F5BE-1561-4320-8651-A35B212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33" y="692700"/>
            <a:ext cx="3004861" cy="2090261"/>
          </a:xfrm>
        </p:spPr>
        <p:txBody>
          <a:bodyPr/>
          <a:lstStyle/>
          <a:p>
            <a:pPr algn="ctr"/>
            <a:r>
              <a:rPr lang="it-IT" sz="32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REFEZIONE SCOLASTICA:  ieri</a:t>
            </a:r>
            <a:r>
              <a:rPr lang="it-IT" sz="16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6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CD1A2E8-4B85-43B3-8712-85BF2BF4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62126CC-01C9-484B-A217-09E4F281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584" y="1988840"/>
            <a:ext cx="2622579" cy="4030960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Servizio nato dalla esigenza di garantire ai piccoli utenti almeno 1 pasto al giorno.</a:t>
            </a:r>
          </a:p>
          <a:p>
            <a:endParaRPr lang="it-IT" sz="24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675F1384-6653-4D63-9C5B-5560EFA1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11" y="1285461"/>
            <a:ext cx="5128591" cy="49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="" xmlns:a16="http://schemas.microsoft.com/office/drawing/2014/main" id="{B6E130D5-EDA0-4E68-928A-C683AE6109FF}"/>
              </a:ext>
            </a:extLst>
          </p:cNvPr>
          <p:cNvSpPr/>
          <p:nvPr/>
        </p:nvSpPr>
        <p:spPr>
          <a:xfrm>
            <a:off x="1835709" y="4603347"/>
            <a:ext cx="333895" cy="3180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="" xmlns:a16="http://schemas.microsoft.com/office/drawing/2014/main" id="{7236014F-7DA8-4C24-B4F8-DC1C8E7154E6}"/>
              </a:ext>
            </a:extLst>
          </p:cNvPr>
          <p:cNvSpPr/>
          <p:nvPr/>
        </p:nvSpPr>
        <p:spPr>
          <a:xfrm>
            <a:off x="539554" y="5118651"/>
            <a:ext cx="2737406" cy="1086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white"/>
                </a:solidFill>
              </a:rPr>
              <a:t>PREVENZIONE DELLA MALNUTRIZIONE</a:t>
            </a:r>
          </a:p>
        </p:txBody>
      </p:sp>
    </p:spTree>
    <p:extLst>
      <p:ext uri="{BB962C8B-B14F-4D97-AF65-F5344CB8AC3E}">
        <p14:creationId xmlns:p14="http://schemas.microsoft.com/office/powerpoint/2010/main" val="23733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332668"/>
            <a:ext cx="7499067" cy="5987375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 l="6065" t="12465" r="32970" b="23546"/>
          <a:stretch>
            <a:fillRect/>
          </a:stretch>
        </p:blipFill>
        <p:spPr bwMode="auto">
          <a:xfrm>
            <a:off x="323528" y="44624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l="7618" t="16066" r="55368" b="42383"/>
          <a:stretch>
            <a:fillRect/>
          </a:stretch>
        </p:blipFill>
        <p:spPr bwMode="auto">
          <a:xfrm>
            <a:off x="539553" y="4059832"/>
            <a:ext cx="5112568" cy="279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3779914" y="1628800"/>
            <a:ext cx="720080" cy="259228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707904" y="4265712"/>
            <a:ext cx="792088" cy="259228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00042"/>
            <a:ext cx="3143273" cy="22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928794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150 g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629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6643702" y="364331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70 g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857628"/>
            <a:ext cx="3214710" cy="23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714612" y="628652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150 g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2857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29454" y="4286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2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40719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3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9689" r="25031" b="6459"/>
          <a:stretch>
            <a:fillRect/>
          </a:stretch>
        </p:blipFill>
        <p:spPr bwMode="auto">
          <a:xfrm>
            <a:off x="8498462" y="0"/>
            <a:ext cx="576759" cy="5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018" t="9689" r="25031" b="6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3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4"/>
          <p:cNvSpPr txBox="1">
            <a:spLocks noChangeArrowheads="1"/>
          </p:cNvSpPr>
          <p:nvPr/>
        </p:nvSpPr>
        <p:spPr bwMode="auto">
          <a:xfrm>
            <a:off x="2643188" y="285750"/>
            <a:ext cx="435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 dirty="0">
                <a:solidFill>
                  <a:prstClr val="black"/>
                </a:solidFill>
              </a:rPr>
              <a:t>Merenda metà mattina</a:t>
            </a:r>
          </a:p>
          <a:p>
            <a:pPr algn="ctr"/>
            <a:r>
              <a:rPr lang="it-IT" altLang="it-IT" b="1" dirty="0">
                <a:solidFill>
                  <a:prstClr val="black"/>
                </a:solidFill>
              </a:rPr>
              <a:t>Report </a:t>
            </a:r>
            <a:r>
              <a:rPr lang="it-IT" altLang="it-IT" b="1" dirty="0" smtClean="0">
                <a:solidFill>
                  <a:prstClr val="black"/>
                </a:solidFill>
              </a:rPr>
              <a:t>ASL NA1 CENTRO </a:t>
            </a:r>
            <a:r>
              <a:rPr lang="it-IT" altLang="it-IT" b="1" dirty="0">
                <a:solidFill>
                  <a:prstClr val="black"/>
                </a:solidFill>
              </a:rPr>
              <a:t>2016</a:t>
            </a:r>
          </a:p>
        </p:txBody>
      </p:sp>
      <p:graphicFrame>
        <p:nvGraphicFramePr>
          <p:cNvPr id="4" name="Grafico 3"/>
          <p:cNvGraphicFramePr/>
          <p:nvPr/>
        </p:nvGraphicFramePr>
        <p:xfrm>
          <a:off x="1571604" y="1428736"/>
          <a:ext cx="6653239" cy="414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arentesi graffa chiusa 5"/>
          <p:cNvSpPr/>
          <p:nvPr/>
        </p:nvSpPr>
        <p:spPr>
          <a:xfrm>
            <a:off x="6643702" y="3286124"/>
            <a:ext cx="357190" cy="164307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768" y="3857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70%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9" name="Picture 10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941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KINDER DEL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31835" r="5309" b="28933"/>
          <a:stretch/>
        </p:blipFill>
        <p:spPr bwMode="auto">
          <a:xfrm>
            <a:off x="683568" y="548680"/>
            <a:ext cx="3366654" cy="14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793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03647" y="2017263"/>
            <a:ext cx="96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42 g =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95736" y="201726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185 Kcal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44206" y="3821498"/>
            <a:ext cx="74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40 g =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90240" y="3820398"/>
            <a:ext cx="105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152 Kcal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44207" y="764704"/>
            <a:ext cx="3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2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3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5692606"/>
            <a:ext cx="8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150 g =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69432" y="5692606"/>
            <a:ext cx="10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68 Kcal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AutoShape 2" descr="Risultati immagini per pop corn 40 g non salati"/>
          <p:cNvSpPr>
            <a:spLocks noChangeAspect="1" noChangeArrowheads="1"/>
          </p:cNvSpPr>
          <p:nvPr/>
        </p:nvSpPr>
        <p:spPr bwMode="auto">
          <a:xfrm>
            <a:off x="155575" y="-1790700"/>
            <a:ext cx="3552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4495" r="29738" b="12437"/>
          <a:stretch/>
        </p:blipFill>
        <p:spPr bwMode="auto">
          <a:xfrm>
            <a:off x="6817222" y="1169563"/>
            <a:ext cx="13626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22992" b="9198"/>
          <a:stretch/>
        </p:blipFill>
        <p:spPr bwMode="auto">
          <a:xfrm>
            <a:off x="1043608" y="3821498"/>
            <a:ext cx="1519484" cy="15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7280" y="-531440"/>
            <a:ext cx="8003232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 BENEFICI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FRUTTA e VERDURA</a:t>
            </a:r>
            <a:endParaRPr lang="it-IT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04800" y="859504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it-IT" dirty="0" smtClean="0"/>
              <a:t>Contengono molte vitamine e minerali</a:t>
            </a:r>
            <a:endParaRPr lang="it-IT" sz="3200" dirty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Migliorano la digestione e prevengono la stipsi.</a:t>
            </a:r>
            <a:endParaRPr lang="it-IT" sz="3200" dirty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Mantengono il peso corretto.</a:t>
            </a:r>
            <a:endParaRPr lang="it-IT" sz="3200" dirty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Prevengono le malattie cardiovascolari e le infezioni.</a:t>
            </a:r>
            <a:endParaRPr lang="it-IT" sz="3200" dirty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Prevengono malattie croniche come il cancro, l’obesità, il diabete, l’alta pressione sanguigna.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Forniscono fibra, importante per il mantenimento di una corretta funzione intestinale. </a:t>
            </a:r>
          </a:p>
          <a:p>
            <a:pPr lvl="0">
              <a:buFont typeface="Arial" pitchFamily="34" charset="0"/>
              <a:buChar char="•"/>
            </a:pPr>
            <a:endParaRPr lang="it-IT" sz="3200" dirty="0"/>
          </a:p>
          <a:p>
            <a:pPr marL="0" lv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dirty="0" smtClean="0"/>
              <a:t>Frutta e verdura di colori diversi forniscono la giusta varietà di vitamine, minerali e altre sostanze come gli antiossidanti che il nostro corpo necessita.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60648"/>
            <a:ext cx="2823766" cy="333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19874" y="476693"/>
            <a:ext cx="51606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Nelle verdure e nella frutta troviamo i cosiddetti </a:t>
            </a:r>
            <a:r>
              <a:rPr lang="it-IT" b="1" dirty="0"/>
              <a:t>microelementi nutrizionali</a:t>
            </a:r>
            <a:r>
              <a:rPr lang="it-IT" dirty="0"/>
              <a:t>: minerali, vitamine</a:t>
            </a:r>
            <a:r>
              <a:rPr lang="it-IT" dirty="0" smtClean="0"/>
              <a:t>, che </a:t>
            </a:r>
            <a:r>
              <a:rPr lang="it-IT" dirty="0"/>
              <a:t>sono elementi </a:t>
            </a:r>
            <a:r>
              <a:rPr lang="it-IT" dirty="0" err="1"/>
              <a:t>bioregolatori</a:t>
            </a:r>
            <a:r>
              <a:rPr lang="it-IT" dirty="0"/>
              <a:t>, e acqua, cioè principi nutritivi non energetici insieme alla fibra, oggi ancor più necessaria di un tempo, poiché consumiamo con maggior frequenza alimenti molto raffinati.</a:t>
            </a:r>
            <a:br>
              <a:rPr lang="it-IT" dirty="0"/>
            </a:br>
            <a:r>
              <a:rPr lang="it-IT" dirty="0"/>
              <a:t>Questi alimenti sono a scarsa densità energetica (ossia con </a:t>
            </a:r>
            <a:r>
              <a:rPr lang="it-IT" b="1" dirty="0"/>
              <a:t>basso potere calorico</a:t>
            </a:r>
            <a:r>
              <a:rPr lang="it-IT" dirty="0"/>
              <a:t> per porzione) e hanno un elevato volume, quindi anche un </a:t>
            </a:r>
            <a:r>
              <a:rPr lang="it-IT" b="1" dirty="0"/>
              <a:t>elevato potere saziante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Queste caratteristiche li rendono particolarmente idonei per il senso di sazietà e per chi voglia controllare il proprio peso, perché è possibile un loro maggiore consumo senza che il livello calorico della dieta aumenti sensibilmente.</a:t>
            </a:r>
          </a:p>
        </p:txBody>
      </p:sp>
    </p:spTree>
    <p:extLst>
      <p:ext uri="{BB962C8B-B14F-4D97-AF65-F5344CB8AC3E}">
        <p14:creationId xmlns:p14="http://schemas.microsoft.com/office/powerpoint/2010/main" val="26588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8003232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 Cinque Colori Di Frutta e Verdura</a:t>
            </a:r>
            <a:endParaRPr lang="it-IT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 descr="d08c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20688"/>
            <a:ext cx="828092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4" y="692696"/>
            <a:ext cx="7791128" cy="939784"/>
          </a:xfrm>
        </p:spPr>
        <p:txBody>
          <a:bodyPr>
            <a:normAutofit fontScale="90000"/>
          </a:bodyPr>
          <a:lstStyle/>
          <a:p>
            <a:r>
              <a:rPr lang="it-IT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Consigli alimentari e comportamentali ripresi dalle linee guida: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88776" y="1651592"/>
            <a:ext cx="7467600" cy="4873752"/>
          </a:xfrm>
        </p:spPr>
        <p:txBody>
          <a:bodyPr>
            <a:normAutofit/>
          </a:bodyPr>
          <a:lstStyle/>
          <a:p>
            <a:r>
              <a:rPr lang="it-IT" dirty="0" smtClean="0"/>
              <a:t>Controlla il peso e mantieniti sempre attivo</a:t>
            </a:r>
          </a:p>
          <a:p>
            <a:r>
              <a:rPr lang="it-IT" dirty="0" smtClean="0"/>
              <a:t>Più cereali, più legumi e più frutta</a:t>
            </a:r>
          </a:p>
          <a:p>
            <a:r>
              <a:rPr lang="it-IT" dirty="0" smtClean="0"/>
              <a:t>Grassi: scegli la qualità e limita la quantità</a:t>
            </a:r>
          </a:p>
          <a:p>
            <a:r>
              <a:rPr lang="it-IT" dirty="0" smtClean="0"/>
              <a:t>Zuccheri: dolci e bevande nei giusti limiti</a:t>
            </a:r>
          </a:p>
          <a:p>
            <a:r>
              <a:rPr lang="it-IT" dirty="0" smtClean="0"/>
              <a:t>Bevi ogni giorno acqua in abbondanza</a:t>
            </a:r>
          </a:p>
          <a:p>
            <a:r>
              <a:rPr lang="it-IT" dirty="0" smtClean="0"/>
              <a:t>Il Sale meglio se poco e Iodato</a:t>
            </a:r>
          </a:p>
          <a:p>
            <a:r>
              <a:rPr lang="it-IT" dirty="0" smtClean="0"/>
              <a:t>Bevande alcoliche se si in quantità controllata</a:t>
            </a:r>
          </a:p>
          <a:p>
            <a:r>
              <a:rPr lang="it-IT" dirty="0" smtClean="0"/>
              <a:t>Varia spesso le tue scelte a tavola</a:t>
            </a:r>
          </a:p>
          <a:p>
            <a:r>
              <a:rPr lang="it-IT" dirty="0" smtClean="0"/>
              <a:t>Consigli speciali per persone speciali</a:t>
            </a:r>
          </a:p>
          <a:p>
            <a:r>
              <a:rPr lang="it-IT" dirty="0" smtClean="0"/>
              <a:t>Buone prassi per garantire la sicurezza dei tuoi cibi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74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DF151A-43A8-40FA-8F29-D222BFD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61" y="476682"/>
            <a:ext cx="3177613" cy="2431773"/>
          </a:xfrm>
        </p:spPr>
        <p:txBody>
          <a:bodyPr/>
          <a:lstStyle/>
          <a:p>
            <a:pPr algn="ctr"/>
            <a:r>
              <a:rPr lang="it-IT" sz="32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2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REFEZIONE</a:t>
            </a:r>
            <a:r>
              <a:rPr lang="it-IT" sz="32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SCOLASTICA:  oggi</a:t>
            </a:r>
            <a:r>
              <a:rPr lang="it-IT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it-IT" sz="32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3143805-AF35-4290-935F-518093055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594" y="2492906"/>
            <a:ext cx="2618353" cy="3669365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Sistema </a:t>
            </a:r>
            <a:r>
              <a:rPr lang="it-IT" sz="2000" b="1" dirty="0">
                <a:solidFill>
                  <a:schemeClr val="bg1"/>
                </a:solidFill>
              </a:rPr>
              <a:t>che garantisce al contempo igienicità delle preparazioni ed  apporti nutrizionali adeguati </a:t>
            </a:r>
          </a:p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79D72985-070C-4FD0-BD1D-3405B0B4A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18" y="1258964"/>
            <a:ext cx="4979504" cy="50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Ovale 37">
            <a:extLst>
              <a:ext uri="{FF2B5EF4-FFF2-40B4-BE49-F238E27FC236}">
                <a16:creationId xmlns="" xmlns:a16="http://schemas.microsoft.com/office/drawing/2014/main" id="{6661BAD8-1F8B-43AF-83CF-891EED01AFE3}"/>
              </a:ext>
            </a:extLst>
          </p:cNvPr>
          <p:cNvSpPr/>
          <p:nvPr/>
        </p:nvSpPr>
        <p:spPr>
          <a:xfrm>
            <a:off x="395537" y="5157220"/>
            <a:ext cx="2862495" cy="1104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 smtClean="0">
                <a:solidFill>
                  <a:prstClr val="white"/>
                </a:solidFill>
              </a:rPr>
              <a:t>MOMENTO </a:t>
            </a:r>
            <a:r>
              <a:rPr lang="it-IT" b="1" dirty="0">
                <a:solidFill>
                  <a:prstClr val="white"/>
                </a:solidFill>
              </a:rPr>
              <a:t>EDUCATIVO E DI PROMOZIONE DELLA SALUTE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="" xmlns:a16="http://schemas.microsoft.com/office/drawing/2014/main" id="{4378062D-3244-4736-A808-FFC4F8E3600B}"/>
              </a:ext>
            </a:extLst>
          </p:cNvPr>
          <p:cNvSpPr/>
          <p:nvPr/>
        </p:nvSpPr>
        <p:spPr>
          <a:xfrm>
            <a:off x="1571441" y="4781665"/>
            <a:ext cx="510687" cy="2385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700923" y="1124010"/>
          <a:ext cx="8104414" cy="576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ico" r:id="rId3" imgW="5944115" imgH="3981033" progId="">
                  <p:embed/>
                </p:oleObj>
              </mc:Choice>
              <mc:Fallback>
                <p:oleObj name="Grafico" r:id="rId3" imgW="5944115" imgH="398103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23" y="1124010"/>
                        <a:ext cx="8104414" cy="5761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71474" y="1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Gill Sans MT" pitchFamily="34" charset="0"/>
              </a:rPr>
              <a:t>Childhood</a:t>
            </a:r>
            <a:r>
              <a:rPr lang="it-IT" sz="2400" b="1" dirty="0" smtClean="0">
                <a:latin typeface="Gill Sans MT" pitchFamily="34" charset="0"/>
              </a:rPr>
              <a:t> </a:t>
            </a:r>
            <a:r>
              <a:rPr lang="it-IT" sz="2400" b="1" dirty="0" err="1" smtClean="0">
                <a:latin typeface="Gill Sans MT" pitchFamily="34" charset="0"/>
              </a:rPr>
              <a:t>Overweight</a:t>
            </a:r>
            <a:r>
              <a:rPr lang="it-IT" sz="2400" b="1" dirty="0" smtClean="0">
                <a:latin typeface="Gill Sans MT" pitchFamily="34" charset="0"/>
              </a:rPr>
              <a:t> and </a:t>
            </a:r>
            <a:r>
              <a:rPr lang="it-IT" sz="2400" b="1" dirty="0" err="1" smtClean="0">
                <a:latin typeface="Gill Sans MT" pitchFamily="34" charset="0"/>
              </a:rPr>
              <a:t>Obesity</a:t>
            </a:r>
            <a:r>
              <a:rPr lang="it-IT" sz="2400" b="1" dirty="0" smtClean="0">
                <a:latin typeface="Gill Sans MT" pitchFamily="34" charset="0"/>
              </a:rPr>
              <a:t>:</a:t>
            </a:r>
          </a:p>
          <a:p>
            <a:pPr algn="ctr"/>
            <a:r>
              <a:rPr lang="it-IT" sz="2400" b="1" dirty="0" smtClean="0">
                <a:latin typeface="Gill Sans MT" pitchFamily="34" charset="0"/>
              </a:rPr>
              <a:t>Campania </a:t>
            </a:r>
            <a:r>
              <a:rPr lang="it-IT" sz="2400" b="1" dirty="0" err="1" smtClean="0">
                <a:latin typeface="Gill Sans MT" pitchFamily="34" charset="0"/>
              </a:rPr>
              <a:t>Region</a:t>
            </a:r>
            <a:r>
              <a:rPr lang="it-IT" sz="2400" b="1" dirty="0" smtClean="0">
                <a:latin typeface="Gill Sans MT" pitchFamily="34" charset="0"/>
              </a:rPr>
              <a:t> </a:t>
            </a:r>
            <a:r>
              <a:rPr lang="it-IT" sz="2400" b="1" dirty="0" err="1" smtClean="0">
                <a:latin typeface="Gill Sans MT" pitchFamily="34" charset="0"/>
              </a:rPr>
              <a:t>over</a:t>
            </a:r>
            <a:r>
              <a:rPr lang="it-IT" sz="2400" b="1" dirty="0" smtClean="0">
                <a:latin typeface="Gill Sans MT" pitchFamily="34" charset="0"/>
              </a:rPr>
              <a:t> the top</a:t>
            </a:r>
            <a:endParaRPr lang="it-IT" sz="2400" b="1" dirty="0">
              <a:latin typeface="Gill Sans M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960995"/>
            <a:ext cx="1512168" cy="307777"/>
          </a:xfrm>
          <a:prstGeom prst="rect">
            <a:avLst/>
          </a:prstGeom>
          <a:solidFill>
            <a:srgbClr val="E7DE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Gill Sans MT" pitchFamily="34" charset="0"/>
              </a:rPr>
              <a:t>OVERWEIGHT</a:t>
            </a:r>
            <a:endParaRPr lang="it-IT" sz="1400" b="1" dirty="0">
              <a:latin typeface="Gill Sans MT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37532" y="948364"/>
            <a:ext cx="1080120" cy="307777"/>
          </a:xfrm>
          <a:prstGeom prst="rect">
            <a:avLst/>
          </a:prstGeom>
          <a:solidFill>
            <a:srgbClr val="C0E9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Gill Sans MT" pitchFamily="34" charset="0"/>
              </a:rPr>
              <a:t>OBESITY</a:t>
            </a:r>
            <a:endParaRPr lang="it-IT" sz="1400" b="1" dirty="0">
              <a:latin typeface="Gill Sans M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960995"/>
            <a:ext cx="1800200" cy="307777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Gill Sans MT" pitchFamily="34" charset="0"/>
              </a:rPr>
              <a:t>SEVERE OBESITY</a:t>
            </a:r>
            <a:endParaRPr lang="it-IT" sz="1400" b="1" dirty="0">
              <a:latin typeface="Gill Sans MT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08812" y="6455135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Gill Sans MT" pitchFamily="34" charset="0"/>
              </a:rPr>
              <a:t>OKkio alla Salute 2016</a:t>
            </a:r>
            <a:endParaRPr lang="it-IT" sz="1400" b="1" dirty="0">
              <a:latin typeface="Gill Sans MT" pitchFamily="34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179512" y="1268760"/>
            <a:ext cx="91788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548490" y="131926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44,1%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75404" y="604611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14,9%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21058" y="33387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30,6%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1285852" y="1571612"/>
          <a:ext cx="71438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CasellaDiTesto 4"/>
          <p:cNvSpPr txBox="1">
            <a:spLocks noChangeArrowheads="1"/>
          </p:cNvSpPr>
          <p:nvPr/>
        </p:nvSpPr>
        <p:spPr bwMode="auto">
          <a:xfrm>
            <a:off x="1963738" y="0"/>
            <a:ext cx="5921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>
                <a:solidFill>
                  <a:prstClr val="black"/>
                </a:solidFill>
              </a:rPr>
              <a:t>Trend Sovrappeso ed Obesità, </a:t>
            </a:r>
          </a:p>
          <a:p>
            <a:pPr algn="ctr"/>
            <a:r>
              <a:rPr lang="it-IT" altLang="it-IT" sz="2000" b="1" dirty="0" err="1">
                <a:solidFill>
                  <a:prstClr val="black"/>
                </a:solidFill>
              </a:rPr>
              <a:t>Okkio</a:t>
            </a:r>
            <a:r>
              <a:rPr lang="it-IT" altLang="it-IT" sz="2000" b="1" dirty="0">
                <a:solidFill>
                  <a:prstClr val="black"/>
                </a:solidFill>
              </a:rPr>
              <a:t> alla Salute</a:t>
            </a:r>
          </a:p>
          <a:p>
            <a:pPr algn="ctr"/>
            <a:r>
              <a:rPr lang="it-IT" altLang="it-IT" sz="2000" b="1" dirty="0" smtClean="0">
                <a:solidFill>
                  <a:prstClr val="black"/>
                </a:solidFill>
              </a:rPr>
              <a:t>ASL </a:t>
            </a:r>
            <a:r>
              <a:rPr lang="it-IT" altLang="it-IT" sz="2000" b="1" dirty="0">
                <a:solidFill>
                  <a:prstClr val="black"/>
                </a:solidFill>
              </a:rPr>
              <a:t>NA1 Centro</a:t>
            </a:r>
          </a:p>
        </p:txBody>
      </p:sp>
      <p:pic>
        <p:nvPicPr>
          <p:cNvPr id="6" name="Picture 10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53" y="34621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5786" y="521495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Dal 2008 al 2016 il trend sia del sovrappeso che dell’obesità è in discesa. </a:t>
            </a:r>
            <a:r>
              <a:rPr lang="it-IT" sz="2000" dirty="0" smtClean="0">
                <a:solidFill>
                  <a:prstClr val="black"/>
                </a:solidFill>
              </a:rPr>
              <a:t>Soprattutto dal 2012 dove si è avuto il picco di entrambi i parametri.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1679882" y="1273960"/>
          <a:ext cx="6212863" cy="416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357422" y="28572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LA PERCEZIONE DELLE MAMME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4464843" y="2857496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6372200" y="2492896"/>
            <a:ext cx="43204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Picture 10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0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Quando il bambino è obeso il </a:t>
            </a:r>
            <a:r>
              <a:rPr lang="it-IT" b="1" dirty="0" smtClean="0">
                <a:solidFill>
                  <a:prstClr val="black"/>
                </a:solidFill>
              </a:rPr>
              <a:t>70%</a:t>
            </a:r>
            <a:r>
              <a:rPr lang="it-IT" dirty="0" smtClean="0">
                <a:solidFill>
                  <a:prstClr val="black"/>
                </a:solidFill>
              </a:rPr>
              <a:t> delle mamme lo percepisce come “un po’ in sovrappeso” (la famosa “buona salute”). Quando il bambino è in sovrappeso il </a:t>
            </a:r>
            <a:r>
              <a:rPr lang="it-IT" b="1" dirty="0" smtClean="0">
                <a:solidFill>
                  <a:prstClr val="black"/>
                </a:solidFill>
              </a:rPr>
              <a:t>57%</a:t>
            </a:r>
            <a:r>
              <a:rPr lang="it-IT" dirty="0" smtClean="0">
                <a:solidFill>
                  <a:prstClr val="black"/>
                </a:solidFill>
              </a:rPr>
              <a:t> delle mamme lo percepisce addirittura come Normopeso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1428728" y="1214422"/>
          <a:ext cx="664373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e 4"/>
          <p:cNvSpPr/>
          <p:nvPr/>
        </p:nvSpPr>
        <p:spPr>
          <a:xfrm>
            <a:off x="6156176" y="285293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4500562" y="2357430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55776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LA PERCEZIONE DELLE MAMME SUL CIBO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8" name="Picture 10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0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5949280"/>
            <a:ext cx="803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Quando il bambino è obeso il </a:t>
            </a:r>
            <a:r>
              <a:rPr lang="it-IT" b="1" dirty="0" smtClean="0">
                <a:solidFill>
                  <a:prstClr val="black"/>
                </a:solidFill>
              </a:rPr>
              <a:t>56%</a:t>
            </a:r>
            <a:r>
              <a:rPr lang="it-IT" dirty="0" smtClean="0">
                <a:solidFill>
                  <a:prstClr val="black"/>
                </a:solidFill>
              </a:rPr>
              <a:t> delle mamme pensa che mangi il giusto.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Quando il bambino è in sovrappeso il </a:t>
            </a:r>
            <a:r>
              <a:rPr lang="it-IT" b="1" dirty="0" smtClean="0">
                <a:solidFill>
                  <a:prstClr val="black"/>
                </a:solidFill>
              </a:rPr>
              <a:t>74</a:t>
            </a:r>
            <a:r>
              <a:rPr lang="it-IT" dirty="0" smtClean="0">
                <a:solidFill>
                  <a:prstClr val="black"/>
                </a:solidFill>
              </a:rPr>
              <a:t>% delle mamme pensa che mangi il giusto.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sz="2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Quante ore al giorno i bambini guardano la televisione o usano i videogiochi?</a:t>
            </a:r>
            <a:r>
              <a:rPr lang="it-IT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27584" y="4963960"/>
            <a:ext cx="7467600" cy="4873752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52%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dei bambini guarda la TV o usa videogiochi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0 a due 2 ore al giorno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35% è esposto quotidianamente alla TV o ai videogiochi per 3 a 4 ore e il 13% per almeno 5 ore. 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407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28592" y="638132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Dati </a:t>
            </a:r>
            <a:r>
              <a:rPr lang="it-IT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OKkio</a:t>
            </a:r>
            <a:r>
              <a:rPr lang="it-IT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alla Salute 2014</a:t>
            </a:r>
            <a:endParaRPr lang="it-IT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RISTORAZIONE SCOLASTICA: OBIETTIVI</a:t>
            </a:r>
            <a: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8363272" cy="4680520"/>
          </a:xfrm>
        </p:spPr>
        <p:txBody>
          <a:bodyPr>
            <a:normAutofit/>
          </a:bodyPr>
          <a:lstStyle/>
          <a:p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Promozione di </a:t>
            </a:r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abitudini alimentari </a:t>
            </a:r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corrette</a:t>
            </a:r>
          </a:p>
          <a:p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Sicurezza</a:t>
            </a:r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alimentare</a:t>
            </a:r>
          </a:p>
          <a:p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Rispetto dei bisogni:</a:t>
            </a:r>
          </a:p>
          <a:p>
            <a:pPr>
              <a:buNone/>
            </a:pPr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caratteristiche </a:t>
            </a:r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nutrizionali</a:t>
            </a:r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proposte alimentari, tecnologie di cottura, derrate utilizzate, gradimento </a:t>
            </a:r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sensoriale</a:t>
            </a:r>
          </a:p>
          <a:p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Rispetto dei tempi e delle modalità del </a:t>
            </a:r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servizio</a:t>
            </a:r>
          </a:p>
          <a:p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Congruo rapporto qualità-</a:t>
            </a:r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prezzo</a:t>
            </a:r>
          </a:p>
          <a:p>
            <a:r>
              <a:rPr lang="it-IT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Soddisfazione</a:t>
            </a:r>
            <a:r>
              <a:rPr lang="it-I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dell’utenza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974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1_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4.xml><?xml version="1.0" encoding="utf-8"?>
<a:theme xmlns:a="http://schemas.openxmlformats.org/drawingml/2006/main" name="2_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5.xml><?xml version="1.0" encoding="utf-8"?>
<a:theme xmlns:a="http://schemas.openxmlformats.org/drawingml/2006/main" name="3_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6.xml><?xml version="1.0" encoding="utf-8"?>
<a:theme xmlns:a="http://schemas.openxmlformats.org/drawingml/2006/main" name="4_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946</TotalTime>
  <Words>1564</Words>
  <Application>Microsoft Office PowerPoint</Application>
  <PresentationFormat>Presentazione su schermo (4:3)</PresentationFormat>
  <Paragraphs>415</Paragraphs>
  <Slides>28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1" baseType="lpstr">
      <vt:lpstr>Loggia</vt:lpstr>
      <vt:lpstr>Sala riunioni ione</vt:lpstr>
      <vt:lpstr>1_Sala riunioni ione</vt:lpstr>
      <vt:lpstr>2_Sala riunioni ione</vt:lpstr>
      <vt:lpstr>3_Sala riunioni ione</vt:lpstr>
      <vt:lpstr>4_Sala riunioni ione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Grafico</vt:lpstr>
      <vt:lpstr>Presentazione standard di PowerPoint</vt:lpstr>
      <vt:lpstr>LA REFEZIONE SCOLASTICA:  ieri </vt:lpstr>
      <vt:lpstr>LA REFEZIONE SCOLASTICA:  oggi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Quante ore al giorno i bambini guardano la televisione o usano i videogiochi?  </vt:lpstr>
      <vt:lpstr>LA RISTORAZIONE SCOLASTICA: OBIETTIVI </vt:lpstr>
      <vt:lpstr>LA RISTORAZIONE SCOLASTICA:  OBIETTIVO  GLOBALE</vt:lpstr>
      <vt:lpstr>LA REFEZIONE SCOLASTICA   OGGI</vt:lpstr>
      <vt:lpstr>OBESITA’ E SOVRAPPESO: UN’EMERGENZAPER LA SANITA’ PUBBLICA</vt:lpstr>
      <vt:lpstr>L‘ EDUCAZIONE ALIMENTARE A SCUOLA</vt:lpstr>
      <vt:lpstr>La Ristorazione Scolastica</vt:lpstr>
      <vt:lpstr>TABELLE DIETETICHE STANDARD Menù Invernale</vt:lpstr>
      <vt:lpstr> TABELLE DIETETICHE STANDARD </vt:lpstr>
      <vt:lpstr>Presentazione standard di PowerPoint</vt:lpstr>
      <vt:lpstr>Presentazione standard di PowerPoint</vt:lpstr>
      <vt:lpstr>MENU’ FREQUENZE SETTIMANALI raccomandate per i diversi gruppi proteici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BENEFICI DI FRUTTA e VERDURA</vt:lpstr>
      <vt:lpstr>Presentazione standard di PowerPoint</vt:lpstr>
      <vt:lpstr>I Cinque Colori Di Frutta e Verdura</vt:lpstr>
      <vt:lpstr>Consigli alimentari e comportamentali ripresi dalle linee guida: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 promotrici di salute: “mens(a) sana”</dc:title>
  <dc:creator>Donatella</dc:creator>
  <cp:lastModifiedBy>ALFREDO SAVARESE</cp:lastModifiedBy>
  <cp:revision>153</cp:revision>
  <dcterms:created xsi:type="dcterms:W3CDTF">2016-10-05T20:52:34Z</dcterms:created>
  <dcterms:modified xsi:type="dcterms:W3CDTF">2018-02-13T14:53:21Z</dcterms:modified>
</cp:coreProperties>
</file>