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0" r:id="rId3"/>
    <p:sldId id="261" r:id="rId4"/>
    <p:sldId id="280" r:id="rId5"/>
    <p:sldId id="279" r:id="rId6"/>
    <p:sldId id="281" r:id="rId7"/>
    <p:sldId id="282" r:id="rId8"/>
    <p:sldId id="283" r:id="rId9"/>
    <p:sldId id="284" r:id="rId10"/>
    <p:sldId id="285" r:id="rId11"/>
    <p:sldId id="287" r:id="rId12"/>
    <p:sldId id="262" r:id="rId13"/>
    <p:sldId id="288" r:id="rId14"/>
    <p:sldId id="289" r:id="rId15"/>
    <p:sldId id="290" r:id="rId16"/>
    <p:sldId id="270" r:id="rId17"/>
    <p:sldId id="291" r:id="rId18"/>
    <p:sldId id="263" r:id="rId19"/>
    <p:sldId id="286" r:id="rId20"/>
    <p:sldId id="292" r:id="rId21"/>
    <p:sldId id="266" r:id="rId22"/>
    <p:sldId id="264" r:id="rId23"/>
    <p:sldId id="265" r:id="rId24"/>
    <p:sldId id="267" r:id="rId25"/>
    <p:sldId id="271" r:id="rId26"/>
    <p:sldId id="269" r:id="rId27"/>
    <p:sldId id="272" r:id="rId28"/>
    <p:sldId id="273" r:id="rId29"/>
    <p:sldId id="274" r:id="rId30"/>
    <p:sldId id="276" r:id="rId31"/>
    <p:sldId id="275" r:id="rId32"/>
    <p:sldId id="278"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04849-C1A3-4859-B988-45F463CE53DE}" type="datetimeFigureOut">
              <a:rPr lang="it-IT" smtClean="0"/>
              <a:t>15/01/2018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A7553-8A21-4DD0-BA66-4F7BA62CDC68}" type="slidenum">
              <a:rPr lang="it-IT" smtClean="0"/>
              <a:t>‹N›</a:t>
            </a:fld>
            <a:endParaRPr lang="it-IT"/>
          </a:p>
        </p:txBody>
      </p:sp>
    </p:spTree>
    <p:extLst>
      <p:ext uri="{BB962C8B-B14F-4D97-AF65-F5344CB8AC3E}">
        <p14:creationId xmlns:p14="http://schemas.microsoft.com/office/powerpoint/2010/main" val="114586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AA7553-8A21-4DD0-BA66-4F7BA62CDC68}" type="slidenum">
              <a:rPr lang="it-IT" smtClean="0"/>
              <a:t>14</a:t>
            </a:fld>
            <a:endParaRPr lang="it-IT"/>
          </a:p>
        </p:txBody>
      </p:sp>
    </p:spTree>
    <p:extLst>
      <p:ext uri="{BB962C8B-B14F-4D97-AF65-F5344CB8AC3E}">
        <p14:creationId xmlns:p14="http://schemas.microsoft.com/office/powerpoint/2010/main" val="384396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A4A89BB-35C5-4807-9956-9B5C0E03BBFF}"/>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5152BE-D362-4676-86C0-2046E6172DF0}" type="slidenum">
              <a:rPr lang="it-IT" altLang="it-IT">
                <a:latin typeface="Calibri" panose="020F0502020204030204" pitchFamily="34" charset="0"/>
              </a:rPr>
              <a:pPr eaLnBrk="1" hangingPunct="1"/>
              <a:t>32</a:t>
            </a:fld>
            <a:endParaRPr lang="it-IT" altLang="it-IT">
              <a:latin typeface="Calibri" panose="020F0502020204030204" pitchFamily="34" charset="0"/>
            </a:endParaRPr>
          </a:p>
        </p:txBody>
      </p:sp>
      <p:sp>
        <p:nvSpPr>
          <p:cNvPr id="45059" name="Rectangle 1">
            <a:extLst>
              <a:ext uri="{FF2B5EF4-FFF2-40B4-BE49-F238E27FC236}">
                <a16:creationId xmlns:a16="http://schemas.microsoft.com/office/drawing/2014/main" id="{D456505E-1AEB-4BF9-AABD-4021384FD72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a:extLst>
              <a:ext uri="{FF2B5EF4-FFF2-40B4-BE49-F238E27FC236}">
                <a16:creationId xmlns:a16="http://schemas.microsoft.com/office/drawing/2014/main" id="{D3801453-2C90-43BF-8A4D-A87C8CA9DEA2}"/>
              </a:ext>
            </a:extLst>
          </p:cNvPr>
          <p:cNvSpPr>
            <a:spLocks noGrp="1" noChangeArrowheads="1"/>
          </p:cNvSpPr>
          <p:nvPr>
            <p:ph type="body" idx="1"/>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altLang="it-IT"/>
          </a:p>
        </p:txBody>
      </p:sp>
    </p:spTree>
    <p:extLst>
      <p:ext uri="{BB962C8B-B14F-4D97-AF65-F5344CB8AC3E}">
        <p14:creationId xmlns:p14="http://schemas.microsoft.com/office/powerpoint/2010/main" val="87156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952DE4-4D6C-4FFD-9C64-89A97D95587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E3CF817-F53A-49A8-BC2B-E9C092950F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93A0075-B6A9-49E2-AE58-45A96974780F}"/>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5" name="Segnaposto piè di pagina 4">
            <a:extLst>
              <a:ext uri="{FF2B5EF4-FFF2-40B4-BE49-F238E27FC236}">
                <a16:creationId xmlns:a16="http://schemas.microsoft.com/office/drawing/2014/main" id="{AEB7A106-B66A-4B6F-BC58-1EEFA48DF44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450D42E-A228-452D-9A91-ADAAA2156233}"/>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3390887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1514C6-BE51-4062-8647-F8999D241F0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B0480E8-85C8-4A01-8A58-B496710AAD4C}"/>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BD593F-3471-462C-8E9B-B41E647FC770}"/>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5" name="Segnaposto piè di pagina 4">
            <a:extLst>
              <a:ext uri="{FF2B5EF4-FFF2-40B4-BE49-F238E27FC236}">
                <a16:creationId xmlns:a16="http://schemas.microsoft.com/office/drawing/2014/main" id="{E8950795-4986-4102-B5FD-1EA1AD84F0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FCC7B8-B9BA-4390-B4D0-66596C17FD46}"/>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2967003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400663C-4085-40BB-8340-AE2DB6603D5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C5DEFBE-686A-4AAB-A9C8-BDE681FF4DB2}"/>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DE6A58-326C-409F-B8F6-9A1B2285D83B}"/>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5" name="Segnaposto piè di pagina 4">
            <a:extLst>
              <a:ext uri="{FF2B5EF4-FFF2-40B4-BE49-F238E27FC236}">
                <a16:creationId xmlns:a16="http://schemas.microsoft.com/office/drawing/2014/main" id="{562AA833-A171-4D0E-BAD0-D51B930B8A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7EC3ABF-FE73-4433-BE99-4385A9A643A5}"/>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181117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1" y="128588"/>
            <a:ext cx="10968567" cy="1433512"/>
          </a:xfrm>
        </p:spPr>
        <p:txBody>
          <a:bodyPr/>
          <a:lstStyle/>
          <a:p>
            <a:r>
              <a:rPr lang="it-IT"/>
              <a:t>Fare clic per modificare lo stile del titolo</a:t>
            </a:r>
          </a:p>
        </p:txBody>
      </p:sp>
      <p:sp>
        <p:nvSpPr>
          <p:cNvPr id="3" name="Segnaposto tabella 2"/>
          <p:cNvSpPr>
            <a:spLocks noGrp="1"/>
          </p:cNvSpPr>
          <p:nvPr>
            <p:ph type="tbl" idx="1"/>
          </p:nvPr>
        </p:nvSpPr>
        <p:spPr>
          <a:xfrm>
            <a:off x="609601" y="1600200"/>
            <a:ext cx="10968567" cy="4522788"/>
          </a:xfrm>
        </p:spPr>
        <p:txBody>
          <a:bodyPr/>
          <a:lstStyle/>
          <a:p>
            <a:pPr lvl="0"/>
            <a:endParaRPr lang="it-IT" noProof="0"/>
          </a:p>
        </p:txBody>
      </p:sp>
      <p:sp>
        <p:nvSpPr>
          <p:cNvPr id="4" name="Segnaposto data 3">
            <a:extLst>
              <a:ext uri="{FF2B5EF4-FFF2-40B4-BE49-F238E27FC236}">
                <a16:creationId xmlns:a16="http://schemas.microsoft.com/office/drawing/2014/main" id="{5991965F-6A3D-4F23-9977-3BB2AC872C7B}"/>
              </a:ext>
            </a:extLst>
          </p:cNvPr>
          <p:cNvSpPr>
            <a:spLocks noGrp="1"/>
          </p:cNvSpPr>
          <p:nvPr>
            <p:ph type="dt" idx="10"/>
          </p:nvPr>
        </p:nvSpPr>
        <p:spPr>
          <a:xfrm>
            <a:off x="609600" y="6245226"/>
            <a:ext cx="2840567" cy="473075"/>
          </a:xfrm>
        </p:spPr>
        <p:txBody>
          <a:bodyPr/>
          <a:lstStyle>
            <a:lvl1pPr>
              <a:defRPr/>
            </a:lvl1pPr>
          </a:lstStyle>
          <a:p>
            <a:pPr>
              <a:defRPr/>
            </a:pPr>
            <a:endParaRPr lang="it-IT"/>
          </a:p>
        </p:txBody>
      </p:sp>
    </p:spTree>
    <p:extLst>
      <p:ext uri="{BB962C8B-B14F-4D97-AF65-F5344CB8AC3E}">
        <p14:creationId xmlns:p14="http://schemas.microsoft.com/office/powerpoint/2010/main" val="319735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4BDAC6-7DD1-43E1-A08F-60C18C764F9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A531F1C-7962-45F8-B14D-0A7E8A2F1C93}"/>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584B9FE-9CC4-4432-A563-7BBEAFEB1440}"/>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5" name="Segnaposto piè di pagina 4">
            <a:extLst>
              <a:ext uri="{FF2B5EF4-FFF2-40B4-BE49-F238E27FC236}">
                <a16:creationId xmlns:a16="http://schemas.microsoft.com/office/drawing/2014/main" id="{EE5239DE-64C0-40D3-B109-F2D73D16664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F54DFC-2CCA-4882-A469-E006E2DF4ABE}"/>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222701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ECB0E7-7DCD-4094-B2C1-DAD82DDBF36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EFCC818-3451-4200-9AB2-A80936397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BF0C3AC4-11F2-4503-93EE-81B7C5D95D4A}"/>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5" name="Segnaposto piè di pagina 4">
            <a:extLst>
              <a:ext uri="{FF2B5EF4-FFF2-40B4-BE49-F238E27FC236}">
                <a16:creationId xmlns:a16="http://schemas.microsoft.com/office/drawing/2014/main" id="{D02098CA-0197-423F-8C7F-E0385ED5F8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B4DA3F-C1B4-4190-AD7E-9204E0CA5814}"/>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50414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D4D198-0186-4ACA-9D52-0EC4932F20F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6653F9A-F059-4A3F-AD1C-34F992BA5B55}"/>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B4F8C97-2942-4AEE-815D-D6B00967D0D7}"/>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FB5C54E-3455-4E6E-9998-135D86E249A8}"/>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6" name="Segnaposto piè di pagina 5">
            <a:extLst>
              <a:ext uri="{FF2B5EF4-FFF2-40B4-BE49-F238E27FC236}">
                <a16:creationId xmlns:a16="http://schemas.microsoft.com/office/drawing/2014/main" id="{4A10F023-7308-4ACA-9E1C-F054F2C34D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FBB38F0-CF0A-4269-B1A4-549CB36D132C}"/>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155674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B7AE2D-D260-42DA-8CCD-99F9A1D603D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20F84D8-469E-4A9E-AF66-5BA143D2BD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91724A8-B421-48EC-B7D2-8053E305925E}"/>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815026E-A627-4747-9F68-7A7B035D7E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5BD92813-5EEF-45BB-BBDB-B86E875931D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964FEBB-7779-4802-B5C5-28FD1CC24051}"/>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8" name="Segnaposto piè di pagina 7">
            <a:extLst>
              <a:ext uri="{FF2B5EF4-FFF2-40B4-BE49-F238E27FC236}">
                <a16:creationId xmlns:a16="http://schemas.microsoft.com/office/drawing/2014/main" id="{5AE18006-1715-45A7-8F4F-BA6C096462A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D8EB771-5837-4234-82F4-61AE3490532A}"/>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225790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748F7B-D422-415B-A3B6-9036E64FB9C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04106C8-51B7-4E61-A170-9B00D43A4CD0}"/>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4" name="Segnaposto piè di pagina 3">
            <a:extLst>
              <a:ext uri="{FF2B5EF4-FFF2-40B4-BE49-F238E27FC236}">
                <a16:creationId xmlns:a16="http://schemas.microsoft.com/office/drawing/2014/main" id="{6848EBF3-3B7E-48D6-9400-E918D5DBD33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79A3330-E3C8-4D1D-876C-71CB4C03CFD2}"/>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213883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B0E3AC2-9162-4B65-A2B2-E7BF17B27F59}"/>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3" name="Segnaposto piè di pagina 2">
            <a:extLst>
              <a:ext uri="{FF2B5EF4-FFF2-40B4-BE49-F238E27FC236}">
                <a16:creationId xmlns:a16="http://schemas.microsoft.com/office/drawing/2014/main" id="{4A3ADBE9-B296-4D58-9D3E-80D29055E9E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8AC1362-B2DF-4D1A-8BEC-9D68F1BFFF0E}"/>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119386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8E56B-1FB2-4D59-BB61-F97863CCE81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8D72C6A-C3EB-4EF1-9559-FEC54BEB76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5016CEA-17C5-4116-9A99-A890D7498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C246300B-F6EF-4B78-86CB-38A7A3812175}"/>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6" name="Segnaposto piè di pagina 5">
            <a:extLst>
              <a:ext uri="{FF2B5EF4-FFF2-40B4-BE49-F238E27FC236}">
                <a16:creationId xmlns:a16="http://schemas.microsoft.com/office/drawing/2014/main" id="{8BB56DAE-3315-4236-88C3-D3AF792AB06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011A45-0EE8-4FA1-8E0C-8D3C6F63C4CA}"/>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230338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ECB2DE-165C-4F42-837B-090B31584DB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A6A8100-CC09-4E96-A92F-79310FD67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4BBFA14-031C-4450-97A2-59A484195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1B53229A-C812-4F7B-8DDA-B8028B9F49C1}"/>
              </a:ext>
            </a:extLst>
          </p:cNvPr>
          <p:cNvSpPr>
            <a:spLocks noGrp="1"/>
          </p:cNvSpPr>
          <p:nvPr>
            <p:ph type="dt" sz="half" idx="10"/>
          </p:nvPr>
        </p:nvSpPr>
        <p:spPr/>
        <p:txBody>
          <a:bodyPr/>
          <a:lstStyle/>
          <a:p>
            <a:fld id="{66DD0EF2-21AB-4897-B483-5065B848CF4A}" type="datetimeFigureOut">
              <a:rPr lang="it-IT" smtClean="0"/>
              <a:t>15/01/2018</a:t>
            </a:fld>
            <a:endParaRPr lang="it-IT"/>
          </a:p>
        </p:txBody>
      </p:sp>
      <p:sp>
        <p:nvSpPr>
          <p:cNvPr id="6" name="Segnaposto piè di pagina 5">
            <a:extLst>
              <a:ext uri="{FF2B5EF4-FFF2-40B4-BE49-F238E27FC236}">
                <a16:creationId xmlns:a16="http://schemas.microsoft.com/office/drawing/2014/main" id="{F6D96A8A-E3EB-414A-9422-867AD9BAE8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A2E5A28-F954-4F01-B733-6B0A2286EB91}"/>
              </a:ext>
            </a:extLst>
          </p:cNvPr>
          <p:cNvSpPr>
            <a:spLocks noGrp="1"/>
          </p:cNvSpPr>
          <p:nvPr>
            <p:ph type="sldNum" sz="quarter" idx="12"/>
          </p:nvPr>
        </p:nvSpPr>
        <p:spPr/>
        <p:txBody>
          <a:bodyPr/>
          <a:lstStyle/>
          <a:p>
            <a:fld id="{58F62083-CB98-401A-8670-2EB9DB822A6E}" type="slidenum">
              <a:rPr lang="it-IT" smtClean="0"/>
              <a:t>‹N›</a:t>
            </a:fld>
            <a:endParaRPr lang="it-IT"/>
          </a:p>
        </p:txBody>
      </p:sp>
    </p:spTree>
    <p:extLst>
      <p:ext uri="{BB962C8B-B14F-4D97-AF65-F5344CB8AC3E}">
        <p14:creationId xmlns:p14="http://schemas.microsoft.com/office/powerpoint/2010/main" val="189216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6672909-096C-4BB5-B192-1D9B32D47A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351776B-D7FA-488B-ABE8-2E1AAD38B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EE54DB-D965-480A-9353-C66E68E982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D0EF2-21AB-4897-B483-5065B848CF4A}" type="datetimeFigureOut">
              <a:rPr lang="it-IT" smtClean="0"/>
              <a:t>15/01/2018</a:t>
            </a:fld>
            <a:endParaRPr lang="it-IT"/>
          </a:p>
        </p:txBody>
      </p:sp>
      <p:sp>
        <p:nvSpPr>
          <p:cNvPr id="5" name="Segnaposto piè di pagina 4">
            <a:extLst>
              <a:ext uri="{FF2B5EF4-FFF2-40B4-BE49-F238E27FC236}">
                <a16:creationId xmlns:a16="http://schemas.microsoft.com/office/drawing/2014/main" id="{58D941F8-79AA-4565-A7F8-EF7D79132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808D7BE-8E1B-4AA1-83F2-DB2A99809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62083-CB98-401A-8670-2EB9DB822A6E}" type="slidenum">
              <a:rPr lang="it-IT" smtClean="0"/>
              <a:t>‹N›</a:t>
            </a:fld>
            <a:endParaRPr lang="it-IT"/>
          </a:p>
        </p:txBody>
      </p:sp>
    </p:spTree>
    <p:extLst>
      <p:ext uri="{BB962C8B-B14F-4D97-AF65-F5344CB8AC3E}">
        <p14:creationId xmlns:p14="http://schemas.microsoft.com/office/powerpoint/2010/main" val="2224414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0.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1958B5-CCE7-4FD0-856C-0631129E41C7}"/>
              </a:ext>
            </a:extLst>
          </p:cNvPr>
          <p:cNvSpPr>
            <a:spLocks noGrp="1"/>
          </p:cNvSpPr>
          <p:nvPr>
            <p:ph type="ctrTitle"/>
          </p:nvPr>
        </p:nvSpPr>
        <p:spPr>
          <a:xfrm>
            <a:off x="844061" y="168812"/>
            <a:ext cx="9988062" cy="2166424"/>
          </a:xfrm>
        </p:spPr>
        <p:txBody>
          <a:bodyPr>
            <a:normAutofit fontScale="90000"/>
          </a:bodyPr>
          <a:lstStyle/>
          <a:p>
            <a:pPr fontAlgn="auto">
              <a:spcBef>
                <a:spcPts val="0"/>
              </a:spcBef>
              <a:spcAft>
                <a:spcPts val="0"/>
              </a:spcAft>
              <a:defRPr/>
            </a:pPr>
            <a:r>
              <a:rPr lang="it-IT" b="1" i="1" dirty="0">
                <a:solidFill>
                  <a:srgbClr val="FF0000"/>
                </a:solidFill>
                <a:effectLst>
                  <a:outerShdw blurRad="38100" dist="38100" dir="2700000" algn="tl">
                    <a:srgbClr val="000000">
                      <a:alpha val="43137"/>
                    </a:srgbClr>
                  </a:outerShdw>
                </a:effectLst>
                <a:latin typeface="Arial" pitchFamily="34" charset="0"/>
                <a:cs typeface="Arial" pitchFamily="34" charset="0"/>
              </a:rPr>
              <a:t>La Scuola che fa Salute</a:t>
            </a:r>
            <a:br>
              <a:rPr lang="it-IT" i="1" dirty="0">
                <a:solidFill>
                  <a:srgbClr val="FF0000"/>
                </a:solidFill>
                <a:effectLst>
                  <a:outerShdw blurRad="38100" dist="38100" dir="2700000" algn="tl">
                    <a:srgbClr val="000000">
                      <a:alpha val="43137"/>
                    </a:srgbClr>
                  </a:outerShdw>
                </a:effectLst>
                <a:latin typeface="Arial" pitchFamily="34" charset="0"/>
                <a:cs typeface="Arial" pitchFamily="34" charset="0"/>
              </a:rPr>
            </a:br>
            <a:r>
              <a:rPr lang="it-IT" b="1" i="1" dirty="0">
                <a:solidFill>
                  <a:srgbClr val="FF0000"/>
                </a:solidFill>
                <a:effectLst>
                  <a:outerShdw blurRad="38100" dist="38100" dir="2700000" algn="tl">
                    <a:srgbClr val="000000">
                      <a:alpha val="43137"/>
                    </a:srgbClr>
                  </a:outerShdw>
                </a:effectLst>
                <a:latin typeface="Arial" pitchFamily="34" charset="0"/>
                <a:cs typeface="Arial" pitchFamily="34" charset="0"/>
              </a:rPr>
              <a:t>Mens(a) Sana </a:t>
            </a:r>
            <a:br>
              <a:rPr lang="it-IT" b="1" i="1" dirty="0">
                <a:solidFill>
                  <a:srgbClr val="FF0000"/>
                </a:solidFill>
                <a:effectLst>
                  <a:outerShdw blurRad="38100" dist="38100" dir="2700000" algn="tl">
                    <a:srgbClr val="000000">
                      <a:alpha val="43137"/>
                    </a:srgbClr>
                  </a:outerShdw>
                </a:effectLst>
                <a:latin typeface="Arial" pitchFamily="34" charset="0"/>
                <a:cs typeface="Arial" pitchFamily="34" charset="0"/>
              </a:rPr>
            </a:br>
            <a:r>
              <a:rPr lang="it-IT" sz="5400" b="1" i="1" dirty="0">
                <a:solidFill>
                  <a:srgbClr val="FF0000"/>
                </a:solidFill>
                <a:effectLst>
                  <a:outerShdw blurRad="38100" dist="38100" dir="2700000" algn="tl">
                    <a:srgbClr val="000000">
                      <a:alpha val="43137"/>
                    </a:srgbClr>
                  </a:outerShdw>
                </a:effectLst>
                <a:latin typeface="Arial" pitchFamily="34" charset="0"/>
                <a:cs typeface="Arial" pitchFamily="34" charset="0"/>
              </a:rPr>
              <a:t>“LA SPESA CONSAPEVOLE’’</a:t>
            </a:r>
            <a:endParaRPr lang="it-IT" dirty="0"/>
          </a:p>
        </p:txBody>
      </p:sp>
      <p:pic>
        <p:nvPicPr>
          <p:cNvPr id="4" name="Picture 2">
            <a:extLst>
              <a:ext uri="{FF2B5EF4-FFF2-40B4-BE49-F238E27FC236}">
                <a16:creationId xmlns:a16="http://schemas.microsoft.com/office/drawing/2014/main" id="{54C2EE0D-3624-497B-A040-6EAEE7CB3E92}"/>
              </a:ext>
            </a:extLst>
          </p:cNvPr>
          <p:cNvPicPr>
            <a:picLocks noChangeAspect="1" noChangeArrowheads="1"/>
          </p:cNvPicPr>
          <p:nvPr/>
        </p:nvPicPr>
        <p:blipFill>
          <a:blip r:embed="rId2"/>
          <a:srcRect/>
          <a:stretch>
            <a:fillRect/>
          </a:stretch>
        </p:blipFill>
        <p:spPr bwMode="auto">
          <a:xfrm>
            <a:off x="2206272" y="2335236"/>
            <a:ext cx="7263640" cy="3989852"/>
          </a:xfrm>
          <a:prstGeom prst="rect">
            <a:avLst/>
          </a:prstGeom>
          <a:noFill/>
          <a:ln w="9525">
            <a:noFill/>
            <a:miter lim="800000"/>
            <a:headEnd/>
            <a:tailEnd/>
          </a:ln>
        </p:spPr>
      </p:pic>
      <p:sp>
        <p:nvSpPr>
          <p:cNvPr id="5" name="Rettangolo 4">
            <a:extLst>
              <a:ext uri="{FF2B5EF4-FFF2-40B4-BE49-F238E27FC236}">
                <a16:creationId xmlns:a16="http://schemas.microsoft.com/office/drawing/2014/main" id="{DDA125D2-6524-4882-A8B3-32D85E46564E}"/>
              </a:ext>
            </a:extLst>
          </p:cNvPr>
          <p:cNvSpPr/>
          <p:nvPr/>
        </p:nvSpPr>
        <p:spPr>
          <a:xfrm>
            <a:off x="7209933" y="6488668"/>
            <a:ext cx="6096000" cy="369332"/>
          </a:xfrm>
          <a:prstGeom prst="rect">
            <a:avLst/>
          </a:prstGeom>
        </p:spPr>
        <p:txBody>
          <a:bodyPr>
            <a:spAutoFit/>
          </a:bodyPr>
          <a:lstStyle/>
          <a:p>
            <a:r>
              <a:rPr lang="it-IT" b="1" dirty="0">
                <a:latin typeface="Times New Roman" pitchFamily="18" charset="0"/>
                <a:cs typeface="Times New Roman" pitchFamily="18" charset="0"/>
              </a:rPr>
              <a:t>SIAN ASL NA1 Centro– SVET ASL NA1 Centro</a:t>
            </a:r>
          </a:p>
        </p:txBody>
      </p:sp>
    </p:spTree>
    <p:extLst>
      <p:ext uri="{BB962C8B-B14F-4D97-AF65-F5344CB8AC3E}">
        <p14:creationId xmlns:p14="http://schemas.microsoft.com/office/powerpoint/2010/main" val="3290956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62F888-9D9F-42B0-8E62-6164CCFCBD49}"/>
              </a:ext>
            </a:extLst>
          </p:cNvPr>
          <p:cNvSpPr>
            <a:spLocks noGrp="1"/>
          </p:cNvSpPr>
          <p:nvPr>
            <p:ph type="title"/>
          </p:nvPr>
        </p:nvSpPr>
        <p:spPr>
          <a:xfrm>
            <a:off x="838200" y="365125"/>
            <a:ext cx="10515600" cy="830629"/>
          </a:xfrm>
        </p:spPr>
        <p:txBody>
          <a:bodyPr/>
          <a:lstStyle/>
          <a:p>
            <a:pPr algn="ctr"/>
            <a:r>
              <a:rPr lang="it-IT" b="1" dirty="0">
                <a:solidFill>
                  <a:srgbClr val="FF0000"/>
                </a:solidFill>
              </a:rPr>
              <a:t>Non demonizziamo i surgelati!</a:t>
            </a:r>
          </a:p>
        </p:txBody>
      </p:sp>
      <p:sp>
        <p:nvSpPr>
          <p:cNvPr id="3" name="Segnaposto contenuto 2">
            <a:extLst>
              <a:ext uri="{FF2B5EF4-FFF2-40B4-BE49-F238E27FC236}">
                <a16:creationId xmlns:a16="http://schemas.microsoft.com/office/drawing/2014/main" id="{04A09E70-33C9-4F81-8C7B-3EB4AFED4610}"/>
              </a:ext>
            </a:extLst>
          </p:cNvPr>
          <p:cNvSpPr>
            <a:spLocks noGrp="1"/>
          </p:cNvSpPr>
          <p:nvPr>
            <p:ph idx="1"/>
          </p:nvPr>
        </p:nvSpPr>
        <p:spPr>
          <a:xfrm>
            <a:off x="534572" y="1350498"/>
            <a:ext cx="7484013" cy="5401994"/>
          </a:xfrm>
        </p:spPr>
        <p:txBody>
          <a:bodyPr>
            <a:normAutofit lnSpcReduction="10000"/>
          </a:bodyPr>
          <a:lstStyle/>
          <a:p>
            <a:pPr marL="0" indent="0">
              <a:buNone/>
            </a:pPr>
            <a:r>
              <a:rPr lang="it-IT" dirty="0"/>
              <a:t>Un prodotto surgelato non è un prodotto di serie B in quanto il contenuto nutrizionale resta invariato.</a:t>
            </a:r>
          </a:p>
          <a:p>
            <a:pPr marL="0" indent="0">
              <a:buNone/>
            </a:pPr>
            <a:endParaRPr lang="it-IT" dirty="0"/>
          </a:p>
          <a:p>
            <a:pPr marL="0" indent="0">
              <a:buNone/>
            </a:pPr>
            <a:r>
              <a:rPr lang="it-IT" dirty="0"/>
              <a:t>I prodotti vegetali surgelati possono essere cucinati tal quali senza dover passare attraverso la fase di scongelamento e ciò permette un notevole </a:t>
            </a:r>
            <a:r>
              <a:rPr lang="it-IT" b="1" dirty="0"/>
              <a:t>risparmio di tempo</a:t>
            </a:r>
            <a:r>
              <a:rPr lang="it-IT" dirty="0"/>
              <a:t>.</a:t>
            </a:r>
          </a:p>
          <a:p>
            <a:pPr marL="0" indent="0">
              <a:buNone/>
            </a:pPr>
            <a:endParaRPr lang="it-IT" dirty="0"/>
          </a:p>
          <a:p>
            <a:pPr marL="0" indent="0">
              <a:buNone/>
            </a:pPr>
            <a:r>
              <a:rPr lang="it-IT" dirty="0"/>
              <a:t>A livello industriale, vengono realizzati con la tecnica IQF che prevede la surgelazione «pezzo per pezzo» in modo tale che non si formi un blocco unico e siano rispettate le caratteristiche sensoriali del prodotto.</a:t>
            </a:r>
          </a:p>
        </p:txBody>
      </p:sp>
      <p:pic>
        <p:nvPicPr>
          <p:cNvPr id="3078" name="Picture 6" descr="https://www.orogel.it/media/immagini/5849_z_orogel_retail_benessere_leggerezzaminestrone_750_rgb.jpg">
            <a:extLst>
              <a:ext uri="{FF2B5EF4-FFF2-40B4-BE49-F238E27FC236}">
                <a16:creationId xmlns:a16="http://schemas.microsoft.com/office/drawing/2014/main" id="{3539D6E2-1510-4426-9500-A5132CC42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8585" y="1800217"/>
            <a:ext cx="1942538" cy="20502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ilfattoalimentare.it/wp-content/uploads/2014/01/3D_gran_minestrone_contadino.png">
            <a:extLst>
              <a:ext uri="{FF2B5EF4-FFF2-40B4-BE49-F238E27FC236}">
                <a16:creationId xmlns:a16="http://schemas.microsoft.com/office/drawing/2014/main" id="{2B74FF3E-7CD4-48E1-A78B-0E45CDB82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900" y="1721794"/>
            <a:ext cx="1743075" cy="219048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cdn.easycoop.com/pub/media/catalog/product/cache/image/700x700/e9c3970ab036de70892d86c6d221abfe/l/a/la_valle_degli_orti_il_minestrone_ricco_di_legumi_surgelato_300g_6956814_28571_1246026_1.jpeg">
            <a:extLst>
              <a:ext uri="{FF2B5EF4-FFF2-40B4-BE49-F238E27FC236}">
                <a16:creationId xmlns:a16="http://schemas.microsoft.com/office/drawing/2014/main" id="{E764581B-924D-496B-9600-948C3703C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2635" y="4438319"/>
            <a:ext cx="1963340" cy="196334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www.dissapore.com/wp-content/uploads/IMG_1353m-176x300.jpg">
            <a:extLst>
              <a:ext uri="{FF2B5EF4-FFF2-40B4-BE49-F238E27FC236}">
                <a16:creationId xmlns:a16="http://schemas.microsoft.com/office/drawing/2014/main" id="{B5BAEEC0-C04D-4FD3-9422-9DD317340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1437" y="4164037"/>
            <a:ext cx="1470578" cy="223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51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122" name="Picture 2" descr="http://www.deabyday.tv/data/guides/cucina-e-ricette/speciali/vallespluga/Carne-rossa-e-carne-bianca--quali-sono-le-differenze--Quali-preferire-/image_big_16_9/carne-rossa-carne-bianca-differenze.jpg">
            <a:extLst>
              <a:ext uri="{FF2B5EF4-FFF2-40B4-BE49-F238E27FC236}">
                <a16:creationId xmlns:a16="http://schemas.microsoft.com/office/drawing/2014/main" id="{0328B414-AE2D-44B3-8D41-FBD9F2DFCB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43" r="20507" b="-2"/>
          <a:stretch/>
        </p:blipFill>
        <p:spPr bwMode="auto">
          <a:xfrm>
            <a:off x="5275672" y="1890872"/>
            <a:ext cx="6653732" cy="496712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70AA3844-B14D-4DDA-B7C8-086A7B9F4E82}"/>
              </a:ext>
            </a:extLst>
          </p:cNvPr>
          <p:cNvSpPr>
            <a:spLocks noGrp="1"/>
          </p:cNvSpPr>
          <p:nvPr>
            <p:ph type="title"/>
          </p:nvPr>
        </p:nvSpPr>
        <p:spPr>
          <a:xfrm>
            <a:off x="2060500" y="214269"/>
            <a:ext cx="7533666" cy="1676603"/>
          </a:xfrm>
        </p:spPr>
        <p:txBody>
          <a:bodyPr>
            <a:normAutofit/>
          </a:bodyPr>
          <a:lstStyle/>
          <a:p>
            <a:pPr algn="ctr"/>
            <a:r>
              <a:rPr lang="it-IT" sz="3700" b="1" u="sng" dirty="0">
                <a:solidFill>
                  <a:srgbClr val="FF0000"/>
                </a:solidFill>
              </a:rPr>
              <a:t>Acquisti consapevoli:</a:t>
            </a:r>
            <a:br>
              <a:rPr lang="it-IT" sz="3700" b="1" dirty="0">
                <a:solidFill>
                  <a:srgbClr val="FF0000"/>
                </a:solidFill>
              </a:rPr>
            </a:br>
            <a:r>
              <a:rPr lang="it-IT" sz="3700" b="1" dirty="0">
                <a:solidFill>
                  <a:srgbClr val="FF0000"/>
                </a:solidFill>
              </a:rPr>
              <a:t>CARNE</a:t>
            </a:r>
            <a:endParaRPr lang="it-IT" sz="3700" dirty="0">
              <a:solidFill>
                <a:srgbClr val="FF0000"/>
              </a:solidFill>
            </a:endParaRPr>
          </a:p>
        </p:txBody>
      </p:sp>
      <p:sp>
        <p:nvSpPr>
          <p:cNvPr id="3" name="Segnaposto contenuto 2">
            <a:extLst>
              <a:ext uri="{FF2B5EF4-FFF2-40B4-BE49-F238E27FC236}">
                <a16:creationId xmlns:a16="http://schemas.microsoft.com/office/drawing/2014/main" id="{DF246A78-85E9-4B32-B6D3-FB24E043BFF9}"/>
              </a:ext>
            </a:extLst>
          </p:cNvPr>
          <p:cNvSpPr>
            <a:spLocks noGrp="1"/>
          </p:cNvSpPr>
          <p:nvPr>
            <p:ph idx="1"/>
          </p:nvPr>
        </p:nvSpPr>
        <p:spPr>
          <a:xfrm>
            <a:off x="639663" y="1890872"/>
            <a:ext cx="3667037" cy="4861620"/>
          </a:xfrm>
        </p:spPr>
        <p:txBody>
          <a:bodyPr>
            <a:normAutofit/>
          </a:bodyPr>
          <a:lstStyle/>
          <a:p>
            <a:pPr marL="0" indent="0">
              <a:buNone/>
            </a:pPr>
            <a:r>
              <a:rPr lang="it-IT" sz="2000" dirty="0"/>
              <a:t>Preferiamo il consumo di </a:t>
            </a:r>
            <a:r>
              <a:rPr lang="it-IT" sz="2000" b="1" u="sng" dirty="0"/>
              <a:t>carni bianche </a:t>
            </a:r>
            <a:r>
              <a:rPr lang="it-IT" sz="2000" dirty="0"/>
              <a:t>(pollo, coniglio, tacchino) rispetto alle carni rosse che sono maggiormente ricche di grassi saturi ed anche ai salumi, aventi un elevato quantitativo di sale.</a:t>
            </a:r>
          </a:p>
          <a:p>
            <a:pPr marL="0" indent="0">
              <a:buNone/>
            </a:pPr>
            <a:endParaRPr lang="it-IT" sz="2000" dirty="0"/>
          </a:p>
          <a:p>
            <a:pPr marL="0" indent="0">
              <a:buNone/>
            </a:pPr>
            <a:r>
              <a:rPr lang="it-IT" sz="2000" dirty="0"/>
              <a:t>Attenzione ai prodotti trasformati che tanto piacciono ai più piccoli (e non solo!).                                     È vero che in alcuni casi c’è un notevole risparmio di tempo ma siamo a conoscenza di come vengano realizzati a livello industriale??  </a:t>
            </a:r>
          </a:p>
          <a:p>
            <a:pPr marL="0" indent="0">
              <a:buNone/>
            </a:pPr>
            <a:endParaRPr lang="it-IT" sz="2000" dirty="0"/>
          </a:p>
        </p:txBody>
      </p:sp>
    </p:spTree>
    <p:extLst>
      <p:ext uri="{BB962C8B-B14F-4D97-AF65-F5344CB8AC3E}">
        <p14:creationId xmlns:p14="http://schemas.microsoft.com/office/powerpoint/2010/main" val="785794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F842EE20-76E9-4BA7-84BD-436A0FBC9136}"/>
              </a:ext>
            </a:extLst>
          </p:cNvPr>
          <p:cNvSpPr>
            <a:spLocks noGrp="1"/>
          </p:cNvSpPr>
          <p:nvPr>
            <p:ph type="title"/>
          </p:nvPr>
        </p:nvSpPr>
        <p:spPr>
          <a:xfrm>
            <a:off x="838200" y="247251"/>
            <a:ext cx="10515600" cy="1325563"/>
          </a:xfrm>
        </p:spPr>
        <p:txBody>
          <a:bodyPr>
            <a:normAutofit/>
          </a:bodyPr>
          <a:lstStyle/>
          <a:p>
            <a:pPr algn="ctr"/>
            <a:r>
              <a:rPr lang="it-IT" sz="3600" b="1" u="sng" dirty="0">
                <a:solidFill>
                  <a:srgbClr val="FF0000"/>
                </a:solidFill>
              </a:rPr>
              <a:t>Acquisti consapevoli: </a:t>
            </a:r>
            <a:br>
              <a:rPr lang="it-IT" sz="3600" b="1" dirty="0">
                <a:solidFill>
                  <a:srgbClr val="FF0000"/>
                </a:solidFill>
              </a:rPr>
            </a:br>
            <a:r>
              <a:rPr lang="it-IT" sz="3200" b="1" dirty="0">
                <a:solidFill>
                  <a:srgbClr val="FF0000"/>
                </a:solidFill>
              </a:rPr>
              <a:t>CARNE SEPARATA MECCANICAMENTE</a:t>
            </a:r>
          </a:p>
        </p:txBody>
      </p:sp>
      <p:pic>
        <p:nvPicPr>
          <p:cNvPr id="1026" name="Picture 2" descr="http://www.meteoweb.eu/wp-content/uploads/2016/07/wurstel-1.jpg">
            <a:extLst>
              <a:ext uri="{FF2B5EF4-FFF2-40B4-BE49-F238E27FC236}">
                <a16:creationId xmlns:a16="http://schemas.microsoft.com/office/drawing/2014/main" id="{1A86901A-C4FA-48D1-8A47-1A65A955FD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021688"/>
            <a:ext cx="4698609" cy="28363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lfattoalimentare.it/wp-content/uploads/2013/04/139551542.jpg">
            <a:extLst>
              <a:ext uri="{FF2B5EF4-FFF2-40B4-BE49-F238E27FC236}">
                <a16:creationId xmlns:a16="http://schemas.microsoft.com/office/drawing/2014/main" id="{696D65E0-A404-4D43-86F6-3B2AC12F2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5813" y="4021689"/>
            <a:ext cx="3966187" cy="28363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527B7470-D069-4112-8B93-9B7940F1F04A}"/>
              </a:ext>
            </a:extLst>
          </p:cNvPr>
          <p:cNvPicPr>
            <a:picLocks noChangeAspect="1" noChangeArrowheads="1"/>
          </p:cNvPicPr>
          <p:nvPr/>
        </p:nvPicPr>
        <p:blipFill>
          <a:blip r:embed="rId4"/>
          <a:srcRect/>
          <a:stretch>
            <a:fillRect/>
          </a:stretch>
        </p:blipFill>
        <p:spPr bwMode="auto">
          <a:xfrm>
            <a:off x="4698609" y="1752733"/>
            <a:ext cx="3527204" cy="2268956"/>
          </a:xfrm>
          <a:prstGeom prst="rect">
            <a:avLst/>
          </a:prstGeom>
          <a:noFill/>
          <a:ln w="9525">
            <a:noFill/>
            <a:miter lim="800000"/>
            <a:headEnd/>
            <a:tailEnd/>
          </a:ln>
          <a:effectLst/>
        </p:spPr>
      </p:pic>
    </p:spTree>
    <p:extLst>
      <p:ext uri="{BB962C8B-B14F-4D97-AF65-F5344CB8AC3E}">
        <p14:creationId xmlns:p14="http://schemas.microsoft.com/office/powerpoint/2010/main" val="198338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Aia Spinacine Cotoletta con Pollo e Tacchino e spinaci in foglia surgelato 300 g">
            <a:extLst>
              <a:ext uri="{FF2B5EF4-FFF2-40B4-BE49-F238E27FC236}">
                <a16:creationId xmlns:a16="http://schemas.microsoft.com/office/drawing/2014/main" id="{06682F45-9140-478F-8B63-F520405EB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884845" y="836598"/>
            <a:ext cx="8032655" cy="529471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ia Spinacine Cotoletta con Pollo e Tacchino e spinaci in foglia surgelato 300 g">
            <a:extLst>
              <a:ext uri="{FF2B5EF4-FFF2-40B4-BE49-F238E27FC236}">
                <a16:creationId xmlns:a16="http://schemas.microsoft.com/office/drawing/2014/main" id="{9BEB9FB7-D8FB-43CA-AF20-6A202E28D359}"/>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rot="16200000">
            <a:off x="-670542" y="781642"/>
            <a:ext cx="7922742" cy="529471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C60F2EB5-36EA-4C1E-AF1A-C09E797687C8}"/>
              </a:ext>
            </a:extLst>
          </p:cNvPr>
          <p:cNvCxnSpPr/>
          <p:nvPr/>
        </p:nvCxnSpPr>
        <p:spPr>
          <a:xfrm>
            <a:off x="8314006" y="3981156"/>
            <a:ext cx="47830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E3B64F39-60EE-42E1-9613-6E7462AB090C}"/>
              </a:ext>
            </a:extLst>
          </p:cNvPr>
          <p:cNvCxnSpPr/>
          <p:nvPr/>
        </p:nvCxnSpPr>
        <p:spPr>
          <a:xfrm>
            <a:off x="8201465" y="4515729"/>
            <a:ext cx="47830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654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59AA4-A26B-4E35-8555-A453B62D30F8}"/>
              </a:ext>
            </a:extLst>
          </p:cNvPr>
          <p:cNvSpPr>
            <a:spLocks noGrp="1"/>
          </p:cNvSpPr>
          <p:nvPr>
            <p:ph type="title"/>
          </p:nvPr>
        </p:nvSpPr>
        <p:spPr>
          <a:xfrm>
            <a:off x="838200" y="365126"/>
            <a:ext cx="10190871" cy="591478"/>
          </a:xfrm>
        </p:spPr>
        <p:txBody>
          <a:bodyPr>
            <a:normAutofit fontScale="90000"/>
          </a:bodyPr>
          <a:lstStyle/>
          <a:p>
            <a:pPr algn="ctr"/>
            <a:r>
              <a:rPr lang="it-IT" b="1" dirty="0">
                <a:solidFill>
                  <a:srgbClr val="FF0000"/>
                </a:solidFill>
              </a:rPr>
              <a:t>… chi fa da sé fa per tre!</a:t>
            </a:r>
          </a:p>
        </p:txBody>
      </p:sp>
      <p:sp>
        <p:nvSpPr>
          <p:cNvPr id="3" name="Segnaposto contenuto 2">
            <a:extLst>
              <a:ext uri="{FF2B5EF4-FFF2-40B4-BE49-F238E27FC236}">
                <a16:creationId xmlns:a16="http://schemas.microsoft.com/office/drawing/2014/main" id="{03AD4CE9-AF62-485A-8545-07A79F549DFB}"/>
              </a:ext>
            </a:extLst>
          </p:cNvPr>
          <p:cNvSpPr>
            <a:spLocks noGrp="1"/>
          </p:cNvSpPr>
          <p:nvPr>
            <p:ph idx="1"/>
          </p:nvPr>
        </p:nvSpPr>
        <p:spPr>
          <a:xfrm>
            <a:off x="229185" y="1083213"/>
            <a:ext cx="11770557" cy="5584873"/>
          </a:xfrm>
        </p:spPr>
        <p:txBody>
          <a:bodyPr>
            <a:normAutofit fontScale="92500" lnSpcReduction="20000"/>
          </a:bodyPr>
          <a:lstStyle/>
          <a:p>
            <a:pPr marL="0" indent="0">
              <a:buNone/>
            </a:pPr>
            <a:r>
              <a:rPr lang="it-IT" dirty="0"/>
              <a:t>Perché non pensare ad un’alternativa più salutare ma allo stesso tempo gustosa come le «spinacine» fatte in casa?</a:t>
            </a:r>
          </a:p>
          <a:p>
            <a:pPr marL="0" indent="0">
              <a:buNone/>
            </a:pPr>
            <a:endParaRPr lang="it-IT" dirty="0"/>
          </a:p>
          <a:p>
            <a:pPr marL="0" indent="0">
              <a:buNone/>
            </a:pPr>
            <a:r>
              <a:rPr lang="it-IT" b="1" u="sng" dirty="0"/>
              <a:t>Ingredienti </a:t>
            </a:r>
            <a:r>
              <a:rPr lang="it-IT" sz="1800" b="1" u="sng" dirty="0"/>
              <a:t>(4 persone)</a:t>
            </a:r>
          </a:p>
          <a:p>
            <a:pPr marL="0" indent="0">
              <a:buNone/>
            </a:pPr>
            <a:r>
              <a:rPr lang="it-IT" sz="2000" dirty="0"/>
              <a:t>350 g petto di pollo</a:t>
            </a:r>
          </a:p>
          <a:p>
            <a:pPr marL="0" indent="0">
              <a:buNone/>
            </a:pPr>
            <a:r>
              <a:rPr lang="it-IT" sz="2000" dirty="0"/>
              <a:t>150 g spinaci già puliti</a:t>
            </a:r>
          </a:p>
          <a:p>
            <a:pPr marL="0" indent="0">
              <a:buNone/>
            </a:pPr>
            <a:r>
              <a:rPr lang="it-IT" sz="2000" dirty="0"/>
              <a:t>1 uovo</a:t>
            </a:r>
          </a:p>
          <a:p>
            <a:pPr marL="0" indent="0">
              <a:buNone/>
            </a:pPr>
            <a:r>
              <a:rPr lang="it-IT" sz="2000" dirty="0"/>
              <a:t>30 g pangrattato</a:t>
            </a:r>
          </a:p>
          <a:p>
            <a:pPr marL="0" indent="0">
              <a:buNone/>
            </a:pPr>
            <a:r>
              <a:rPr lang="it-IT" sz="2000" dirty="0"/>
              <a:t>20 g parmigiano</a:t>
            </a:r>
          </a:p>
          <a:p>
            <a:pPr marL="0" indent="0">
              <a:buNone/>
            </a:pPr>
            <a:r>
              <a:rPr lang="it-IT" sz="2000" dirty="0"/>
              <a:t>1 cucchiaio e mezzo di olio extra-vergine di oliva</a:t>
            </a:r>
          </a:p>
          <a:p>
            <a:pPr marL="0" indent="0">
              <a:buNone/>
            </a:pPr>
            <a:r>
              <a:rPr lang="it-IT" sz="2000" dirty="0"/>
              <a:t>q.b. sale</a:t>
            </a:r>
          </a:p>
          <a:p>
            <a:pPr marL="0" indent="0">
              <a:buNone/>
            </a:pPr>
            <a:endParaRPr lang="it-IT" sz="2000" dirty="0"/>
          </a:p>
          <a:p>
            <a:pPr marL="0" indent="0">
              <a:buNone/>
            </a:pPr>
            <a:r>
              <a:rPr lang="it-IT" sz="2000" dirty="0"/>
              <a:t>Prepariamo, mettiamo in forno e otteniamo un          </a:t>
            </a:r>
          </a:p>
          <a:p>
            <a:pPr marL="0" indent="0">
              <a:buNone/>
            </a:pPr>
            <a:r>
              <a:rPr lang="it-IT" sz="2000" dirty="0"/>
              <a:t>prodotto più sano e leggero con sole </a:t>
            </a:r>
            <a:r>
              <a:rPr lang="it-IT" sz="2600" b="1" dirty="0"/>
              <a:t>191 kcal </a:t>
            </a:r>
            <a:r>
              <a:rPr lang="it-IT" sz="2000" dirty="0"/>
              <a:t>a persona </a:t>
            </a:r>
          </a:p>
          <a:p>
            <a:pPr marL="0" indent="0">
              <a:buNone/>
            </a:pPr>
            <a:r>
              <a:rPr lang="it-IT" sz="2000" dirty="0"/>
              <a:t>invece delle </a:t>
            </a:r>
            <a:r>
              <a:rPr lang="it-IT" sz="2600" b="1" dirty="0"/>
              <a:t>250 kcal </a:t>
            </a:r>
            <a:r>
              <a:rPr lang="it-IT" sz="2000" dirty="0"/>
              <a:t>di quelle industriali! </a:t>
            </a:r>
          </a:p>
        </p:txBody>
      </p:sp>
      <p:pic>
        <p:nvPicPr>
          <p:cNvPr id="6" name="Immagine 5">
            <a:extLst>
              <a:ext uri="{FF2B5EF4-FFF2-40B4-BE49-F238E27FC236}">
                <a16:creationId xmlns:a16="http://schemas.microsoft.com/office/drawing/2014/main" id="{1668CC08-7E9D-4936-9988-5AC9B9C1CB2F}"/>
              </a:ext>
            </a:extLst>
          </p:cNvPr>
          <p:cNvPicPr>
            <a:picLocks noChangeAspect="1"/>
          </p:cNvPicPr>
          <p:nvPr/>
        </p:nvPicPr>
        <p:blipFill>
          <a:blip r:embed="rId3"/>
          <a:stretch>
            <a:fillRect/>
          </a:stretch>
        </p:blipFill>
        <p:spPr>
          <a:xfrm>
            <a:off x="6132927" y="2449038"/>
            <a:ext cx="5866815" cy="4219048"/>
          </a:xfrm>
          <a:prstGeom prst="rect">
            <a:avLst/>
          </a:prstGeom>
        </p:spPr>
      </p:pic>
    </p:spTree>
    <p:extLst>
      <p:ext uri="{BB962C8B-B14F-4D97-AF65-F5344CB8AC3E}">
        <p14:creationId xmlns:p14="http://schemas.microsoft.com/office/powerpoint/2010/main" val="1024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194" name="Picture 2" descr="Risultati immagini per pesce fa bene o no">
            <a:extLst>
              <a:ext uri="{FF2B5EF4-FFF2-40B4-BE49-F238E27FC236}">
                <a16:creationId xmlns:a16="http://schemas.microsoft.com/office/drawing/2014/main" id="{28E2A960-54F8-421E-9DDC-1BE0491B6F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02" r="11875" b="2"/>
          <a:stretch/>
        </p:blipFill>
        <p:spPr bwMode="auto">
          <a:xfrm>
            <a:off x="5387926" y="1786598"/>
            <a:ext cx="6233160" cy="496363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95295E25-D587-4BB1-859C-1C64E81DC199}"/>
              </a:ext>
            </a:extLst>
          </p:cNvPr>
          <p:cNvSpPr>
            <a:spLocks noGrp="1"/>
          </p:cNvSpPr>
          <p:nvPr>
            <p:ph type="title"/>
          </p:nvPr>
        </p:nvSpPr>
        <p:spPr>
          <a:xfrm>
            <a:off x="1676400" y="107766"/>
            <a:ext cx="10515600" cy="1325563"/>
          </a:xfrm>
        </p:spPr>
        <p:txBody>
          <a:bodyPr>
            <a:normAutofit/>
          </a:bodyPr>
          <a:lstStyle/>
          <a:p>
            <a:pPr algn="ctr"/>
            <a:r>
              <a:rPr lang="it-IT" b="1" u="sng" dirty="0">
                <a:solidFill>
                  <a:srgbClr val="FF0000"/>
                </a:solidFill>
              </a:rPr>
              <a:t>Acquisti consapevoli: </a:t>
            </a:r>
            <a:br>
              <a:rPr lang="it-IT" b="1" dirty="0">
                <a:solidFill>
                  <a:srgbClr val="FF0000"/>
                </a:solidFill>
              </a:rPr>
            </a:br>
            <a:r>
              <a:rPr lang="it-IT" b="1" dirty="0">
                <a:solidFill>
                  <a:srgbClr val="FF0000"/>
                </a:solidFill>
              </a:rPr>
              <a:t>PESCE</a:t>
            </a:r>
            <a:endParaRPr lang="it-IT" dirty="0">
              <a:solidFill>
                <a:srgbClr val="FF0000"/>
              </a:solidFill>
            </a:endParaRPr>
          </a:p>
        </p:txBody>
      </p:sp>
      <p:sp>
        <p:nvSpPr>
          <p:cNvPr id="3" name="Segnaposto contenuto 2">
            <a:extLst>
              <a:ext uri="{FF2B5EF4-FFF2-40B4-BE49-F238E27FC236}">
                <a16:creationId xmlns:a16="http://schemas.microsoft.com/office/drawing/2014/main" id="{54ADCEDF-F0B4-4F56-B66F-9D2FE87C36E4}"/>
              </a:ext>
            </a:extLst>
          </p:cNvPr>
          <p:cNvSpPr>
            <a:spLocks noGrp="1"/>
          </p:cNvSpPr>
          <p:nvPr>
            <p:ph idx="1"/>
          </p:nvPr>
        </p:nvSpPr>
        <p:spPr>
          <a:xfrm>
            <a:off x="570914" y="1433329"/>
            <a:ext cx="4324643" cy="5582615"/>
          </a:xfrm>
        </p:spPr>
        <p:txBody>
          <a:bodyPr>
            <a:noAutofit/>
          </a:bodyPr>
          <a:lstStyle/>
          <a:p>
            <a:r>
              <a:rPr lang="it-IT" sz="2000" dirty="0"/>
              <a:t>Il pesce dovrebbe essere consumato tra le 2 e le 3 volte alla settimana.     Ha proteine più digeribili rispetto a quelle della carne.                        Preferiamo il pesce azzurro come sogliola, merluzzo, pesce spada, filetto di tonno (piuttosto che in scatola, preferiamo quello </a:t>
            </a:r>
            <a:r>
              <a:rPr lang="it-IT" sz="2000" b="1" dirty="0"/>
              <a:t>fresco</a:t>
            </a:r>
            <a:r>
              <a:rPr lang="it-IT" sz="2000" dirty="0"/>
              <a:t>, da cucinare entro 24h).</a:t>
            </a:r>
          </a:p>
          <a:p>
            <a:r>
              <a:rPr lang="it-IT" sz="2000" dirty="0"/>
              <a:t>Osservate: dovrà avere branchie rosee, colore lucido e occhi sporgenti.</a:t>
            </a:r>
          </a:p>
          <a:p>
            <a:r>
              <a:rPr lang="it-IT" sz="2000" dirty="0"/>
              <a:t>Il surgelato non è un nemico: permette di avere una scorta e risolvere velocemente un pasto, risparmiando tempo e lavoro in cucina!  Acquistalo al termine della spesa e inseriscilo al più presto in freezer.</a:t>
            </a:r>
          </a:p>
        </p:txBody>
      </p:sp>
    </p:spTree>
    <p:extLst>
      <p:ext uri="{BB962C8B-B14F-4D97-AF65-F5344CB8AC3E}">
        <p14:creationId xmlns:p14="http://schemas.microsoft.com/office/powerpoint/2010/main" val="4032650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07888F-C16F-49A3-806A-01E580115B50}"/>
              </a:ext>
            </a:extLst>
          </p:cNvPr>
          <p:cNvSpPr>
            <a:spLocks noGrp="1"/>
          </p:cNvSpPr>
          <p:nvPr>
            <p:ph type="title"/>
          </p:nvPr>
        </p:nvSpPr>
        <p:spPr>
          <a:xfrm>
            <a:off x="838201" y="126610"/>
            <a:ext cx="10373750" cy="910070"/>
          </a:xfrm>
        </p:spPr>
        <p:txBody>
          <a:bodyPr>
            <a:normAutofit fontScale="90000"/>
          </a:bodyPr>
          <a:lstStyle/>
          <a:p>
            <a:pPr algn="ctr"/>
            <a:r>
              <a:rPr lang="it-IT" b="1" u="sng" dirty="0">
                <a:solidFill>
                  <a:srgbClr val="FF0000"/>
                </a:solidFill>
              </a:rPr>
              <a:t>Acquisti consapevoli</a:t>
            </a:r>
            <a:r>
              <a:rPr lang="it-IT" dirty="0"/>
              <a:t>:</a:t>
            </a:r>
            <a:br>
              <a:rPr lang="it-IT" dirty="0"/>
            </a:br>
            <a:r>
              <a:rPr lang="it-IT" dirty="0">
                <a:solidFill>
                  <a:srgbClr val="FF0000"/>
                </a:solidFill>
              </a:rPr>
              <a:t>FRUTTI DI MARE</a:t>
            </a:r>
          </a:p>
        </p:txBody>
      </p:sp>
      <p:pic>
        <p:nvPicPr>
          <p:cNvPr id="4" name="Picture 4">
            <a:extLst>
              <a:ext uri="{FF2B5EF4-FFF2-40B4-BE49-F238E27FC236}">
                <a16:creationId xmlns:a16="http://schemas.microsoft.com/office/drawing/2014/main" id="{4E7EB10D-5AED-4900-9CBA-7DF0294E3E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3575" y="1036679"/>
            <a:ext cx="98783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539BCEE4-1AD4-464A-AD9D-9CF6F080FF5A}"/>
              </a:ext>
            </a:extLst>
          </p:cNvPr>
          <p:cNvSpPr/>
          <p:nvPr/>
        </p:nvSpPr>
        <p:spPr>
          <a:xfrm>
            <a:off x="1333574" y="5380672"/>
            <a:ext cx="8793330" cy="1477328"/>
          </a:xfrm>
          <a:prstGeom prst="rect">
            <a:avLst/>
          </a:prstGeom>
        </p:spPr>
        <p:txBody>
          <a:bodyPr wrap="square">
            <a:spAutoFit/>
          </a:bodyPr>
          <a:lstStyle/>
          <a:p>
            <a:r>
              <a:rPr lang="it-IT" altLang="it-IT" dirty="0"/>
              <a:t>Devono essere venduti </a:t>
            </a:r>
            <a:r>
              <a:rPr lang="it-IT" altLang="it-IT" b="1" dirty="0"/>
              <a:t>VIVI</a:t>
            </a:r>
            <a:r>
              <a:rPr lang="it-IT" altLang="it-IT" dirty="0"/>
              <a:t>:</a:t>
            </a:r>
          </a:p>
          <a:p>
            <a:pPr lvl="1">
              <a:buFont typeface="Arial" panose="020B0604020202020204" pitchFamily="34" charset="0"/>
              <a:buChar char="•"/>
            </a:pPr>
            <a:r>
              <a:rPr lang="it-IT" altLang="it-IT" dirty="0"/>
              <a:t> in apposite confezioni (retine di nylon) destinate ad essere cedute come tali al consumatore o</a:t>
            </a:r>
          </a:p>
          <a:p>
            <a:pPr lvl="1">
              <a:buFont typeface="Arial" panose="020B0604020202020204" pitchFamily="34" charset="0"/>
              <a:buChar char="•"/>
            </a:pPr>
            <a:r>
              <a:rPr lang="it-IT" altLang="it-IT" dirty="0"/>
              <a:t> sfusi, prelevati dal venditore da grosse confezioni, in genere di circa 5/10 Kg, e comunque </a:t>
            </a:r>
            <a:r>
              <a:rPr lang="it-IT" altLang="it-IT" b="1" u="sng" dirty="0"/>
              <a:t>mai tenuti immersi in acqua</a:t>
            </a:r>
            <a:r>
              <a:rPr lang="it-IT" altLang="it-IT" dirty="0"/>
              <a:t>.                    </a:t>
            </a:r>
          </a:p>
        </p:txBody>
      </p:sp>
      <p:sp>
        <p:nvSpPr>
          <p:cNvPr id="6" name="Rettangolo 5">
            <a:extLst>
              <a:ext uri="{FF2B5EF4-FFF2-40B4-BE49-F238E27FC236}">
                <a16:creationId xmlns:a16="http://schemas.microsoft.com/office/drawing/2014/main" id="{E716B540-7BD6-4DEE-85A7-23E14364219C}"/>
              </a:ext>
            </a:extLst>
          </p:cNvPr>
          <p:cNvSpPr/>
          <p:nvPr/>
        </p:nvSpPr>
        <p:spPr>
          <a:xfrm>
            <a:off x="10282843" y="6488668"/>
            <a:ext cx="1602555" cy="369332"/>
          </a:xfrm>
          <a:prstGeom prst="rect">
            <a:avLst/>
          </a:prstGeom>
        </p:spPr>
        <p:txBody>
          <a:bodyPr wrap="none">
            <a:spAutoFit/>
          </a:bodyPr>
          <a:lstStyle/>
          <a:p>
            <a:r>
              <a:rPr lang="it-IT" altLang="it-IT" dirty="0"/>
              <a:t>Orsa Campania</a:t>
            </a:r>
            <a:endParaRPr lang="it-IT" dirty="0"/>
          </a:p>
        </p:txBody>
      </p:sp>
    </p:spTree>
    <p:extLst>
      <p:ext uri="{BB962C8B-B14F-4D97-AF65-F5344CB8AC3E}">
        <p14:creationId xmlns:p14="http://schemas.microsoft.com/office/powerpoint/2010/main" val="2444700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218" name="Picture 2" descr="Risultati immagini per latte,yogurt e derivati">
            <a:extLst>
              <a:ext uri="{FF2B5EF4-FFF2-40B4-BE49-F238E27FC236}">
                <a16:creationId xmlns:a16="http://schemas.microsoft.com/office/drawing/2014/main" id="{B8BC081B-CE4D-4FD5-9253-56785C8756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74" r="1" b="1"/>
          <a:stretch/>
        </p:blipFill>
        <p:spPr bwMode="auto">
          <a:xfrm>
            <a:off x="6090613" y="956604"/>
            <a:ext cx="5461724" cy="57255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45D91C5C-39C5-4DBF-83E8-1E65249F272B}"/>
              </a:ext>
            </a:extLst>
          </p:cNvPr>
          <p:cNvSpPr>
            <a:spLocks noGrp="1"/>
          </p:cNvSpPr>
          <p:nvPr>
            <p:ph type="title"/>
          </p:nvPr>
        </p:nvSpPr>
        <p:spPr>
          <a:xfrm>
            <a:off x="648929" y="629266"/>
            <a:ext cx="5127031" cy="1676603"/>
          </a:xfrm>
        </p:spPr>
        <p:txBody>
          <a:bodyPr>
            <a:normAutofit/>
          </a:bodyPr>
          <a:lstStyle/>
          <a:p>
            <a:pPr algn="ctr"/>
            <a:r>
              <a:rPr lang="it-IT" b="1" u="sng" dirty="0">
                <a:solidFill>
                  <a:srgbClr val="FF0000"/>
                </a:solidFill>
              </a:rPr>
              <a:t>Acquisti consapevoli: </a:t>
            </a:r>
            <a:br>
              <a:rPr lang="it-IT" b="1" dirty="0">
                <a:solidFill>
                  <a:srgbClr val="FF0000"/>
                </a:solidFill>
              </a:rPr>
            </a:br>
            <a:r>
              <a:rPr lang="it-IT" b="1" dirty="0">
                <a:solidFill>
                  <a:srgbClr val="FF0000"/>
                </a:solidFill>
              </a:rPr>
              <a:t>LATTE E DERIVATI</a:t>
            </a:r>
          </a:p>
        </p:txBody>
      </p:sp>
      <p:sp>
        <p:nvSpPr>
          <p:cNvPr id="3" name="Segnaposto contenuto 2">
            <a:extLst>
              <a:ext uri="{FF2B5EF4-FFF2-40B4-BE49-F238E27FC236}">
                <a16:creationId xmlns:a16="http://schemas.microsoft.com/office/drawing/2014/main" id="{551DA057-51BD-4E5C-A720-E385DEF1D8BD}"/>
              </a:ext>
            </a:extLst>
          </p:cNvPr>
          <p:cNvSpPr>
            <a:spLocks noGrp="1"/>
          </p:cNvSpPr>
          <p:nvPr>
            <p:ph idx="1"/>
          </p:nvPr>
        </p:nvSpPr>
        <p:spPr>
          <a:xfrm>
            <a:off x="506437" y="2305869"/>
            <a:ext cx="5269523" cy="4332850"/>
          </a:xfrm>
        </p:spPr>
        <p:txBody>
          <a:bodyPr>
            <a:normAutofit fontScale="92500" lnSpcReduction="10000"/>
          </a:bodyPr>
          <a:lstStyle/>
          <a:p>
            <a:pPr marL="0" indent="0">
              <a:buNone/>
            </a:pPr>
            <a:r>
              <a:rPr lang="it-IT" sz="2200" dirty="0"/>
              <a:t>Sono consigliate 2 porzioni al giorno di latte e derivati, preferibilmente a basso contenuto di grasso.</a:t>
            </a:r>
          </a:p>
          <a:p>
            <a:pPr marL="0" indent="0">
              <a:buNone/>
            </a:pPr>
            <a:endParaRPr lang="it-IT" sz="2200" dirty="0"/>
          </a:p>
          <a:p>
            <a:pPr marL="0" indent="0">
              <a:buNone/>
            </a:pPr>
            <a:r>
              <a:rPr lang="it-IT" sz="2200" dirty="0"/>
              <a:t>Il decreto Min. 9 dicembre 2016 afferma l’obbligo di riportare in etichetta l’origine del latte e del latte usato come ingrediente nei prodotti lattiero-caseari.</a:t>
            </a:r>
          </a:p>
          <a:p>
            <a:pPr marL="0" indent="0">
              <a:buNone/>
            </a:pPr>
            <a:endParaRPr lang="it-IT" sz="2200" dirty="0"/>
          </a:p>
          <a:p>
            <a:pPr marL="0" indent="0">
              <a:buNone/>
            </a:pPr>
            <a:r>
              <a:rPr lang="it-IT" sz="2200" dirty="0"/>
              <a:t>Yogurt: il loro consumo è utile, soprattutto se arricchito in probiotici.                                                                                                       Evitate gli yogurt alla frutta, ricchi di zuccheri aggiunti, preferite invece lo yogurt bianco che potete addolcire con frutta tagliata a pezzi o un cucchiaino di miele.</a:t>
            </a:r>
          </a:p>
          <a:p>
            <a:pPr marL="0" indent="0">
              <a:buNone/>
            </a:pPr>
            <a:endParaRPr lang="it-IT" sz="2200" dirty="0"/>
          </a:p>
          <a:p>
            <a:pPr marL="0" indent="0">
              <a:buNone/>
            </a:pPr>
            <a:endParaRPr lang="it-IT" sz="2200" dirty="0"/>
          </a:p>
        </p:txBody>
      </p:sp>
    </p:spTree>
    <p:extLst>
      <p:ext uri="{BB962C8B-B14F-4D97-AF65-F5344CB8AC3E}">
        <p14:creationId xmlns:p14="http://schemas.microsoft.com/office/powerpoint/2010/main" val="245479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830F129-4A7F-4B2E-A774-5003DAE584CF}"/>
              </a:ext>
            </a:extLst>
          </p:cNvPr>
          <p:cNvPicPr>
            <a:picLocks noChangeAspect="1" noChangeArrowheads="1"/>
          </p:cNvPicPr>
          <p:nvPr/>
        </p:nvPicPr>
        <p:blipFill rotWithShape="1">
          <a:blip r:embed="rId2"/>
          <a:srcRect t="2525" r="1" b="1"/>
          <a:stretch/>
        </p:blipFill>
        <p:spPr bwMode="auto">
          <a:xfrm>
            <a:off x="5950633" y="144193"/>
            <a:ext cx="6101387" cy="6569613"/>
          </a:xfrm>
          <a:prstGeom prst="rect">
            <a:avLst/>
          </a:prstGeom>
          <a:noFill/>
          <a:effectLst/>
        </p:spPr>
      </p:pic>
      <p:sp>
        <p:nvSpPr>
          <p:cNvPr id="2" name="Titolo 1">
            <a:extLst>
              <a:ext uri="{FF2B5EF4-FFF2-40B4-BE49-F238E27FC236}">
                <a16:creationId xmlns:a16="http://schemas.microsoft.com/office/drawing/2014/main" id="{FA9CF7FC-2C33-404D-93D0-75E0FE533438}"/>
              </a:ext>
            </a:extLst>
          </p:cNvPr>
          <p:cNvSpPr>
            <a:spLocks noGrp="1"/>
          </p:cNvSpPr>
          <p:nvPr>
            <p:ph type="title"/>
          </p:nvPr>
        </p:nvSpPr>
        <p:spPr>
          <a:xfrm>
            <a:off x="56271" y="0"/>
            <a:ext cx="5767753" cy="1676603"/>
          </a:xfrm>
        </p:spPr>
        <p:txBody>
          <a:bodyPr>
            <a:normAutofit/>
          </a:bodyPr>
          <a:lstStyle/>
          <a:p>
            <a:r>
              <a:rPr lang="it-IT" b="1" dirty="0">
                <a:solidFill>
                  <a:srgbClr val="FF0000"/>
                </a:solidFill>
              </a:rPr>
              <a:t>Come scegliere le UOVA?</a:t>
            </a:r>
          </a:p>
        </p:txBody>
      </p:sp>
      <p:sp>
        <p:nvSpPr>
          <p:cNvPr id="4" name="Rettangolo 3">
            <a:extLst>
              <a:ext uri="{FF2B5EF4-FFF2-40B4-BE49-F238E27FC236}">
                <a16:creationId xmlns:a16="http://schemas.microsoft.com/office/drawing/2014/main" id="{F41AD398-04C5-4485-AA5C-C7A49F46F0C1}"/>
              </a:ext>
            </a:extLst>
          </p:cNvPr>
          <p:cNvSpPr/>
          <p:nvPr/>
        </p:nvSpPr>
        <p:spPr>
          <a:xfrm>
            <a:off x="1244293" y="0"/>
            <a:ext cx="3559125" cy="523220"/>
          </a:xfrm>
          <a:prstGeom prst="rect">
            <a:avLst/>
          </a:prstGeom>
        </p:spPr>
        <p:txBody>
          <a:bodyPr wrap="square">
            <a:spAutoFit/>
          </a:bodyPr>
          <a:lstStyle/>
          <a:p>
            <a:r>
              <a:rPr lang="it-IT" sz="2800" b="1" u="sng" dirty="0">
                <a:solidFill>
                  <a:srgbClr val="FF0000"/>
                </a:solidFill>
              </a:rPr>
              <a:t>Acquisti consapevoli: </a:t>
            </a:r>
            <a:endParaRPr lang="it-IT" sz="2800" dirty="0"/>
          </a:p>
        </p:txBody>
      </p:sp>
      <p:sp>
        <p:nvSpPr>
          <p:cNvPr id="10" name="Segnaposto contenuto 9">
            <a:extLst>
              <a:ext uri="{FF2B5EF4-FFF2-40B4-BE49-F238E27FC236}">
                <a16:creationId xmlns:a16="http://schemas.microsoft.com/office/drawing/2014/main" id="{1482D5BA-07D8-4814-B1BF-E71FA23AE3D4}"/>
              </a:ext>
            </a:extLst>
          </p:cNvPr>
          <p:cNvSpPr>
            <a:spLocks noGrp="1"/>
          </p:cNvSpPr>
          <p:nvPr>
            <p:ph idx="1"/>
          </p:nvPr>
        </p:nvSpPr>
        <p:spPr>
          <a:xfrm>
            <a:off x="872196" y="1016390"/>
            <a:ext cx="4135902" cy="4825218"/>
          </a:xfrm>
        </p:spPr>
        <p:txBody>
          <a:bodyPr>
            <a:noAutofit/>
          </a:bodyPr>
          <a:lstStyle/>
          <a:p>
            <a:endParaRPr lang="it-IT" altLang="it-IT" sz="1400" b="1" dirty="0">
              <a:latin typeface="Times New Roman" panose="02020603050405020304" pitchFamily="18" charset="0"/>
              <a:cs typeface="Times New Roman" panose="02020603050405020304" pitchFamily="18" charset="0"/>
            </a:endParaRPr>
          </a:p>
          <a:p>
            <a:r>
              <a:rPr lang="it-IT" altLang="it-IT" sz="1400" b="1" dirty="0">
                <a:latin typeface="Times New Roman" panose="02020603050405020304" pitchFamily="18" charset="0"/>
                <a:cs typeface="Times New Roman" panose="02020603050405020304" pitchFamily="18" charset="0"/>
              </a:rPr>
              <a:t>uova biologiche</a:t>
            </a:r>
            <a:r>
              <a:rPr lang="it-IT" altLang="it-IT" sz="1400" dirty="0">
                <a:latin typeface="Times New Roman" panose="02020603050405020304" pitchFamily="18" charset="0"/>
                <a:cs typeface="Times New Roman" panose="02020603050405020304" pitchFamily="18" charset="0"/>
              </a:rPr>
              <a:t>: accesso quotidiano all’esterno, spazio di almeno 2,5 metri quadrati per gallina, nidi trespoli, lettiere, un massimo di dodici galline per metro quadrato al coperto, </a:t>
            </a:r>
            <a:r>
              <a:rPr lang="it-IT" altLang="it-IT" sz="1400" b="1" dirty="0">
                <a:latin typeface="Times New Roman" panose="02020603050405020304" pitchFamily="18" charset="0"/>
                <a:cs typeface="Times New Roman" panose="02020603050405020304" pitchFamily="18" charset="0"/>
              </a:rPr>
              <a:t>mangime biologico</a:t>
            </a:r>
            <a:r>
              <a:rPr lang="it-IT" altLang="it-IT" sz="1400" dirty="0">
                <a:latin typeface="Times New Roman" panose="02020603050405020304" pitchFamily="18" charset="0"/>
                <a:cs typeface="Times New Roman" panose="02020603050405020304" pitchFamily="18" charset="0"/>
              </a:rPr>
              <a:t>;</a:t>
            </a:r>
          </a:p>
          <a:p>
            <a:r>
              <a:rPr lang="it-IT" altLang="it-IT" sz="1400" b="1" dirty="0">
                <a:latin typeface="Times New Roman" panose="02020603050405020304" pitchFamily="18" charset="0"/>
                <a:cs typeface="Times New Roman" panose="02020603050405020304" pitchFamily="18" charset="0"/>
              </a:rPr>
              <a:t>uova da allevamento all’aperto</a:t>
            </a:r>
            <a:r>
              <a:rPr lang="it-IT" altLang="it-IT" sz="1400" dirty="0">
                <a:latin typeface="Times New Roman" panose="02020603050405020304" pitchFamily="18" charset="0"/>
                <a:cs typeface="Times New Roman" panose="02020603050405020304" pitchFamily="18" charset="0"/>
              </a:rPr>
              <a:t>: accesso quotidiano all’aperto, spazio di almeno 2,5 metri quadrati per gallina, nidi, trespoli, lettiere, un massimo di dodici galline per metro quadrato al coperto;</a:t>
            </a:r>
          </a:p>
          <a:p>
            <a:r>
              <a:rPr lang="it-IT" altLang="it-IT" sz="1400" b="1" dirty="0">
                <a:latin typeface="Times New Roman" panose="02020603050405020304" pitchFamily="18" charset="0"/>
                <a:cs typeface="Times New Roman" panose="02020603050405020304" pitchFamily="18" charset="0"/>
              </a:rPr>
              <a:t>uova da allevamento a terra</a:t>
            </a:r>
            <a:r>
              <a:rPr lang="it-IT" altLang="it-IT" sz="1400" dirty="0">
                <a:latin typeface="Times New Roman" panose="02020603050405020304" pitchFamily="18" charset="0"/>
                <a:cs typeface="Times New Roman" panose="02020603050405020304" pitchFamily="18" charset="0"/>
              </a:rPr>
              <a:t>: allevamento a terra senza gabbie ma in capannoni chiusi senza accesso all’esterno, un massimo di dodici galline per metro quadrato, nidi, trespoli e lettiere;</a:t>
            </a:r>
          </a:p>
          <a:p>
            <a:r>
              <a:rPr lang="it-IT" altLang="it-IT" sz="1400" b="1" dirty="0">
                <a:latin typeface="Times New Roman" panose="02020603050405020304" pitchFamily="18" charset="0"/>
                <a:cs typeface="Times New Roman" panose="02020603050405020304" pitchFamily="18" charset="0"/>
              </a:rPr>
              <a:t>uova da allevamento in gabbia</a:t>
            </a:r>
            <a:r>
              <a:rPr lang="it-IT" altLang="it-IT" sz="1400" dirty="0">
                <a:latin typeface="Times New Roman" panose="02020603050405020304" pitchFamily="18" charset="0"/>
                <a:cs typeface="Times New Roman" panose="02020603050405020304" pitchFamily="18" charset="0"/>
              </a:rPr>
              <a:t>: allevamento intensivo in </a:t>
            </a:r>
            <a:r>
              <a:rPr lang="it-IT" altLang="it-IT" sz="1400" b="1" dirty="0">
                <a:latin typeface="Times New Roman" panose="02020603050405020304" pitchFamily="18" charset="0"/>
                <a:cs typeface="Times New Roman" panose="02020603050405020304" pitchFamily="18" charset="0"/>
              </a:rPr>
              <a:t>batteria</a:t>
            </a:r>
            <a:r>
              <a:rPr lang="it-IT" altLang="it-IT" sz="1400" dirty="0">
                <a:latin typeface="Times New Roman" panose="02020603050405020304" pitchFamily="18" charset="0"/>
                <a:cs typeface="Times New Roman" panose="02020603050405020304" pitchFamily="18" charset="0"/>
              </a:rPr>
              <a:t>, quattro o cinque galline per gabbia, spazio inferiore a un foglio di carta A4, assenza di nidi, trespoli e lettiere, impossibilità di esprimere comportamenti naturali, luce artificiale forzata e taglio del becco per evitare il cannibalismo.</a:t>
            </a:r>
          </a:p>
          <a:p>
            <a:pPr marL="0" indent="0" algn="ctr">
              <a:buNone/>
            </a:pPr>
            <a:endParaRPr lang="it-IT" altLang="it-IT" sz="1400" dirty="0">
              <a:latin typeface="Times New Roman" panose="02020603050405020304" pitchFamily="18" charset="0"/>
              <a:cs typeface="Times New Roman" panose="02020603050405020304" pitchFamily="18" charset="0"/>
            </a:endParaRPr>
          </a:p>
          <a:p>
            <a:pPr marL="0" indent="0" algn="ctr">
              <a:buNone/>
            </a:pPr>
            <a:r>
              <a:rPr lang="it-IT" altLang="it-IT" sz="1400" dirty="0">
                <a:latin typeface="Times New Roman" panose="02020603050405020304" pitchFamily="18" charset="0"/>
                <a:cs typeface="Times New Roman" panose="02020603050405020304" pitchFamily="18" charset="0"/>
              </a:rPr>
              <a:t>La legge fissa la scadenza entro 28giorni dalla     deposizione ma è consigliato il consumo 8-10 giorni prima essendo un alimento molto sensibile.</a:t>
            </a:r>
          </a:p>
          <a:p>
            <a:endParaRPr lang="it-IT" sz="1400" dirty="0"/>
          </a:p>
        </p:txBody>
      </p:sp>
    </p:spTree>
    <p:extLst>
      <p:ext uri="{BB962C8B-B14F-4D97-AF65-F5344CB8AC3E}">
        <p14:creationId xmlns:p14="http://schemas.microsoft.com/office/powerpoint/2010/main" val="805056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098" name="Picture 2" descr="https://galleria.riza.it/files/article/con-l-olio-d-oliva-anche-il-fegato-e-protetto.jpg">
            <a:extLst>
              <a:ext uri="{FF2B5EF4-FFF2-40B4-BE49-F238E27FC236}">
                <a16:creationId xmlns:a16="http://schemas.microsoft.com/office/drawing/2014/main" id="{9B1D0706-7D2A-4693-AF94-E846A4EB4A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74" r="19909" b="-1"/>
          <a:stretch/>
        </p:blipFill>
        <p:spPr bwMode="auto">
          <a:xfrm>
            <a:off x="6241368" y="1491176"/>
            <a:ext cx="5461724" cy="488148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B8A97D04-9A66-43A4-99E0-44A94C5B2465}"/>
              </a:ext>
            </a:extLst>
          </p:cNvPr>
          <p:cNvSpPr>
            <a:spLocks noGrp="1"/>
          </p:cNvSpPr>
          <p:nvPr>
            <p:ph type="title"/>
          </p:nvPr>
        </p:nvSpPr>
        <p:spPr>
          <a:xfrm>
            <a:off x="648929" y="629267"/>
            <a:ext cx="5127029" cy="1086992"/>
          </a:xfrm>
        </p:spPr>
        <p:txBody>
          <a:bodyPr>
            <a:normAutofit fontScale="90000"/>
          </a:bodyPr>
          <a:lstStyle/>
          <a:p>
            <a:pPr algn="ctr"/>
            <a:r>
              <a:rPr lang="it-IT" b="1" u="sng" dirty="0">
                <a:solidFill>
                  <a:srgbClr val="FF0000"/>
                </a:solidFill>
              </a:rPr>
              <a:t>Acquisti consapevoli:</a:t>
            </a:r>
            <a:br>
              <a:rPr lang="it-IT" b="1" dirty="0">
                <a:solidFill>
                  <a:srgbClr val="FF0000"/>
                </a:solidFill>
              </a:rPr>
            </a:br>
            <a:r>
              <a:rPr lang="it-IT" b="1" dirty="0">
                <a:solidFill>
                  <a:srgbClr val="FF0000"/>
                </a:solidFill>
              </a:rPr>
              <a:t>Olio EVO</a:t>
            </a:r>
            <a:endParaRPr lang="it-IT" dirty="0">
              <a:solidFill>
                <a:srgbClr val="FF0000"/>
              </a:solidFill>
            </a:endParaRPr>
          </a:p>
        </p:txBody>
      </p:sp>
      <p:sp>
        <p:nvSpPr>
          <p:cNvPr id="3" name="Segnaposto contenuto 2">
            <a:extLst>
              <a:ext uri="{FF2B5EF4-FFF2-40B4-BE49-F238E27FC236}">
                <a16:creationId xmlns:a16="http://schemas.microsoft.com/office/drawing/2014/main" id="{59286B25-8D10-4213-95EE-A48561464F44}"/>
              </a:ext>
            </a:extLst>
          </p:cNvPr>
          <p:cNvSpPr>
            <a:spLocks noGrp="1"/>
          </p:cNvSpPr>
          <p:nvPr>
            <p:ph idx="1"/>
          </p:nvPr>
        </p:nvSpPr>
        <p:spPr>
          <a:xfrm>
            <a:off x="648929" y="1505244"/>
            <a:ext cx="5301704" cy="4881488"/>
          </a:xfrm>
        </p:spPr>
        <p:txBody>
          <a:bodyPr>
            <a:normAutofit/>
          </a:bodyPr>
          <a:lstStyle/>
          <a:p>
            <a:pPr marL="0" indent="0">
              <a:buNone/>
            </a:pPr>
            <a:endParaRPr lang="it-IT" sz="2000" dirty="0"/>
          </a:p>
          <a:p>
            <a:pPr marL="0" indent="0">
              <a:buNone/>
            </a:pPr>
            <a:r>
              <a:rPr lang="it-IT" sz="2000" dirty="0"/>
              <a:t>Condimento che non dovrebbe mai mancare nel carrello della nostra spesa da poter aggiungere a crudo, </a:t>
            </a:r>
            <a:r>
              <a:rPr lang="it-IT" sz="2000" b="1" dirty="0"/>
              <a:t>ma con moderazione</a:t>
            </a:r>
            <a:r>
              <a:rPr lang="it-IT" sz="2000" dirty="0"/>
              <a:t>, alle nostre pietanze e che, a differenza di condimenti di origine animale come il burro o lo strutto, contiene nella sua componente insaponificabile alcune sostanze preziose quali polifenoli, vitamine e fitosteroli.</a:t>
            </a:r>
          </a:p>
          <a:p>
            <a:pPr marL="0" indent="0">
              <a:buNone/>
            </a:pPr>
            <a:endParaRPr lang="it-IT" sz="2000" dirty="0"/>
          </a:p>
          <a:p>
            <a:pPr marL="0" indent="0">
              <a:buNone/>
            </a:pPr>
            <a:r>
              <a:rPr lang="it-IT" sz="2000" dirty="0"/>
              <a:t>Non a caso è un pilastro della Dieta Mediterranea, patrimonio dell’UNESCO. </a:t>
            </a:r>
          </a:p>
          <a:p>
            <a:pPr marL="0" indent="0">
              <a:buNone/>
            </a:pPr>
            <a:endParaRPr lang="it-IT" sz="2000" dirty="0"/>
          </a:p>
          <a:p>
            <a:pPr marL="0" indent="0">
              <a:buNone/>
            </a:pPr>
            <a:r>
              <a:rPr lang="it-IT" sz="2000" dirty="0"/>
              <a:t>Leggete bene le etichette: le proprietà dell’olio extra-vergine di oliva non sono le stesse di un olio d’oliva!</a:t>
            </a:r>
          </a:p>
        </p:txBody>
      </p:sp>
    </p:spTree>
    <p:extLst>
      <p:ext uri="{BB962C8B-B14F-4D97-AF65-F5344CB8AC3E}">
        <p14:creationId xmlns:p14="http://schemas.microsoft.com/office/powerpoint/2010/main" val="97636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magine che contiene interni&#10;&#10;Descrizione generata con affidabilità elevata">
            <a:extLst>
              <a:ext uri="{FF2B5EF4-FFF2-40B4-BE49-F238E27FC236}">
                <a16:creationId xmlns:a16="http://schemas.microsoft.com/office/drawing/2014/main" id="{4B25BE5F-6E1D-47A2-BD97-1C6969A39D4D}"/>
              </a:ext>
            </a:extLst>
          </p:cNvPr>
          <p:cNvPicPr>
            <a:picLocks noGrp="1" noChangeAspect="1" noChangeArrowheads="1"/>
          </p:cNvPicPr>
          <p:nvPr>
            <p:ph idx="1"/>
          </p:nvPr>
        </p:nvPicPr>
        <p:blipFill>
          <a:blip r:embed="rId2"/>
          <a:srcRect/>
          <a:stretch>
            <a:fillRect/>
          </a:stretch>
        </p:blipFill>
        <p:spPr bwMode="auto">
          <a:xfrm>
            <a:off x="2222694" y="1675228"/>
            <a:ext cx="8314007" cy="4317610"/>
          </a:xfrm>
          <a:prstGeom prst="rect">
            <a:avLst/>
          </a:prstGeom>
          <a:noFill/>
        </p:spPr>
      </p:pic>
      <p:sp>
        <p:nvSpPr>
          <p:cNvPr id="2" name="Titolo 1">
            <a:extLst>
              <a:ext uri="{FF2B5EF4-FFF2-40B4-BE49-F238E27FC236}">
                <a16:creationId xmlns:a16="http://schemas.microsoft.com/office/drawing/2014/main" id="{3FDA2207-616E-4D4A-A117-0153664C0FC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L’educazione alimentare deve passare attraverso….</a:t>
            </a:r>
          </a:p>
        </p:txBody>
      </p:sp>
    </p:spTree>
    <p:extLst>
      <p:ext uri="{BB962C8B-B14F-4D97-AF65-F5344CB8AC3E}">
        <p14:creationId xmlns:p14="http://schemas.microsoft.com/office/powerpoint/2010/main" val="2754194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4000">
              <a:srgbClr val="002060"/>
            </a:gs>
            <a:gs pos="74000">
              <a:schemeClr val="accent1">
                <a:lumMod val="45000"/>
                <a:lumOff val="55000"/>
              </a:schemeClr>
            </a:gs>
            <a:gs pos="7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96BC5AC-42FE-4A20-BD1D-4B8CFBAFE60B}"/>
              </a:ext>
            </a:extLst>
          </p:cNvPr>
          <p:cNvSpPr>
            <a:spLocks noGrp="1"/>
          </p:cNvSpPr>
          <p:nvPr>
            <p:ph type="title"/>
          </p:nvPr>
        </p:nvSpPr>
        <p:spPr/>
        <p:txBody>
          <a:bodyPr/>
          <a:lstStyle/>
          <a:p>
            <a:pPr algn="ctr"/>
            <a:r>
              <a:rPr lang="it-IT" b="1" dirty="0">
                <a:solidFill>
                  <a:srgbClr val="FF0000"/>
                </a:solidFill>
              </a:rPr>
              <a:t>Il sale? Meglio se iodato</a:t>
            </a:r>
          </a:p>
        </p:txBody>
      </p:sp>
      <p:pic>
        <p:nvPicPr>
          <p:cNvPr id="1026" name="Picture 2" descr="http://www.my-personaltrainer.it/nutrizione/sale-iodato.gif">
            <a:extLst>
              <a:ext uri="{FF2B5EF4-FFF2-40B4-BE49-F238E27FC236}">
                <a16:creationId xmlns:a16="http://schemas.microsoft.com/office/drawing/2014/main" id="{C7FB3FAC-B635-40BE-8B6B-29181AA667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0832" y="1502051"/>
            <a:ext cx="7695026" cy="475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8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Risultati immagini per coca cola e zucchero">
            <a:extLst>
              <a:ext uri="{FF2B5EF4-FFF2-40B4-BE49-F238E27FC236}">
                <a16:creationId xmlns:a16="http://schemas.microsoft.com/office/drawing/2014/main" id="{C84032D9-239E-49D1-8DB4-FF1A142B0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978" y="643466"/>
            <a:ext cx="6963833"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78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FFC7E4-D1E7-47BC-A8F0-5A275A52D143}"/>
              </a:ext>
            </a:extLst>
          </p:cNvPr>
          <p:cNvSpPr>
            <a:spLocks noGrp="1"/>
          </p:cNvSpPr>
          <p:nvPr>
            <p:ph type="title"/>
          </p:nvPr>
        </p:nvSpPr>
        <p:spPr/>
        <p:txBody>
          <a:bodyPr/>
          <a:lstStyle/>
          <a:p>
            <a:pPr algn="ctr"/>
            <a:r>
              <a:rPr lang="it-IT" b="1" dirty="0">
                <a:solidFill>
                  <a:srgbClr val="FF0000"/>
                </a:solidFill>
              </a:rPr>
              <a:t>L’ETICHETTA….</a:t>
            </a:r>
            <a:br>
              <a:rPr lang="en-US" b="1" dirty="0">
                <a:solidFill>
                  <a:srgbClr val="FF0000"/>
                </a:solidFill>
              </a:rPr>
            </a:br>
            <a:r>
              <a:rPr lang="en-US" b="1" dirty="0">
                <a:solidFill>
                  <a:srgbClr val="FF0000"/>
                </a:solidFill>
              </a:rPr>
              <a:t>è la carta di identità dell’alimento</a:t>
            </a:r>
            <a:endParaRPr lang="it-IT" dirty="0"/>
          </a:p>
        </p:txBody>
      </p:sp>
      <p:sp>
        <p:nvSpPr>
          <p:cNvPr id="3" name="Segnaposto contenuto 2">
            <a:extLst>
              <a:ext uri="{FF2B5EF4-FFF2-40B4-BE49-F238E27FC236}">
                <a16:creationId xmlns:a16="http://schemas.microsoft.com/office/drawing/2014/main" id="{5D86771D-BD84-4D71-99BE-57D3AA7BF123}"/>
              </a:ext>
            </a:extLst>
          </p:cNvPr>
          <p:cNvSpPr>
            <a:spLocks noGrp="1"/>
          </p:cNvSpPr>
          <p:nvPr>
            <p:ph idx="1"/>
          </p:nvPr>
        </p:nvSpPr>
        <p:spPr>
          <a:xfrm>
            <a:off x="838199" y="1825625"/>
            <a:ext cx="10711375" cy="4667250"/>
          </a:xfrm>
        </p:spPr>
        <p:txBody>
          <a:bodyPr>
            <a:normAutofit/>
          </a:bodyPr>
          <a:lstStyle/>
          <a:p>
            <a:pPr lvl="0"/>
            <a:r>
              <a:rPr lang="en-US" b="1" dirty="0">
                <a:solidFill>
                  <a:schemeClr val="accent1">
                    <a:lumMod val="50000"/>
                  </a:schemeClr>
                </a:solidFill>
              </a:rPr>
              <a:t>NOME DEL PRODOTTO</a:t>
            </a:r>
            <a:endParaRPr lang="it-IT" b="1" dirty="0">
              <a:solidFill>
                <a:schemeClr val="accent1">
                  <a:lumMod val="50000"/>
                </a:schemeClr>
              </a:solidFill>
            </a:endParaRPr>
          </a:p>
          <a:p>
            <a:pPr lvl="0"/>
            <a:r>
              <a:rPr lang="en-US" b="1" dirty="0">
                <a:solidFill>
                  <a:schemeClr val="accent1">
                    <a:lumMod val="50000"/>
                  </a:schemeClr>
                </a:solidFill>
              </a:rPr>
              <a:t>NOME E</a:t>
            </a:r>
            <a:r>
              <a:rPr lang="en-US" dirty="0">
                <a:solidFill>
                  <a:schemeClr val="accent1">
                    <a:lumMod val="50000"/>
                  </a:schemeClr>
                </a:solidFill>
              </a:rPr>
              <a:t> </a:t>
            </a:r>
            <a:r>
              <a:rPr lang="en-US" b="1" dirty="0">
                <a:solidFill>
                  <a:schemeClr val="accent1">
                    <a:lumMod val="50000"/>
                  </a:schemeClr>
                </a:solidFill>
              </a:rPr>
              <a:t>SEDE DEL PRODUTTORE E CONFEZIONATORE</a:t>
            </a:r>
          </a:p>
          <a:p>
            <a:pPr lvl="0"/>
            <a:r>
              <a:rPr lang="en-US" b="1" dirty="0">
                <a:solidFill>
                  <a:schemeClr val="accent1">
                    <a:lumMod val="50000"/>
                  </a:schemeClr>
                </a:solidFill>
              </a:rPr>
              <a:t>PAESE D’ORIGINE E LUOGO DI PROVENIENZA</a:t>
            </a:r>
            <a:endParaRPr lang="it-IT" b="1" dirty="0">
              <a:solidFill>
                <a:schemeClr val="accent1">
                  <a:lumMod val="50000"/>
                </a:schemeClr>
              </a:solidFill>
            </a:endParaRPr>
          </a:p>
          <a:p>
            <a:pPr lvl="0"/>
            <a:r>
              <a:rPr lang="en-US" b="1" u="sng" dirty="0">
                <a:solidFill>
                  <a:schemeClr val="accent1">
                    <a:lumMod val="50000"/>
                  </a:schemeClr>
                </a:solidFill>
              </a:rPr>
              <a:t>ELENCO DEGLI INGREDIENTI</a:t>
            </a:r>
          </a:p>
          <a:p>
            <a:r>
              <a:rPr lang="en-US" b="1" u="sng" dirty="0">
                <a:solidFill>
                  <a:schemeClr val="accent1">
                    <a:lumMod val="50000"/>
                  </a:schemeClr>
                </a:solidFill>
              </a:rPr>
              <a:t>SCADENZA o TMC </a:t>
            </a:r>
          </a:p>
          <a:p>
            <a:pPr lvl="0"/>
            <a:r>
              <a:rPr lang="en-US" b="1" u="sng" dirty="0">
                <a:solidFill>
                  <a:schemeClr val="accent1">
                    <a:lumMod val="50000"/>
                  </a:schemeClr>
                </a:solidFill>
              </a:rPr>
              <a:t>TABELLA NUTRIZIONALE</a:t>
            </a:r>
            <a:endParaRPr lang="it-IT" b="1" u="sng" dirty="0">
              <a:solidFill>
                <a:schemeClr val="accent1">
                  <a:lumMod val="50000"/>
                </a:schemeClr>
              </a:solidFill>
            </a:endParaRPr>
          </a:p>
          <a:p>
            <a:pPr lvl="0"/>
            <a:r>
              <a:rPr lang="en-US" b="1" dirty="0">
                <a:solidFill>
                  <a:schemeClr val="accent1">
                    <a:lumMod val="50000"/>
                  </a:schemeClr>
                </a:solidFill>
              </a:rPr>
              <a:t>PESO NETTO</a:t>
            </a:r>
            <a:endParaRPr lang="it-IT" b="1" dirty="0">
              <a:solidFill>
                <a:schemeClr val="accent1">
                  <a:lumMod val="50000"/>
                </a:schemeClr>
              </a:solidFill>
            </a:endParaRPr>
          </a:p>
          <a:p>
            <a:pPr lvl="0"/>
            <a:r>
              <a:rPr lang="en-US" b="1" dirty="0">
                <a:solidFill>
                  <a:schemeClr val="accent1">
                    <a:lumMod val="50000"/>
                  </a:schemeClr>
                </a:solidFill>
              </a:rPr>
              <a:t>MODALITÀ DI CONSERVAZIONE ED USO</a:t>
            </a:r>
            <a:endParaRPr lang="it-IT" b="1" dirty="0">
              <a:solidFill>
                <a:schemeClr val="accent1">
                  <a:lumMod val="50000"/>
                </a:schemeClr>
              </a:solidFill>
            </a:endParaRPr>
          </a:p>
          <a:p>
            <a:pPr lvl="0"/>
            <a:r>
              <a:rPr lang="en-US" b="1" dirty="0">
                <a:solidFill>
                  <a:schemeClr val="accent1">
                    <a:lumMod val="50000"/>
                  </a:schemeClr>
                </a:solidFill>
              </a:rPr>
              <a:t>NUMERO DI LOTTO DI PRODUZIONE </a:t>
            </a:r>
            <a:r>
              <a:rPr lang="en-US" dirty="0">
                <a:solidFill>
                  <a:schemeClr val="accent1">
                    <a:lumMod val="50000"/>
                  </a:schemeClr>
                </a:solidFill>
              </a:rPr>
              <a:t>(RINTRACCIABILITA’)</a:t>
            </a:r>
            <a:endParaRPr lang="it-IT" dirty="0"/>
          </a:p>
        </p:txBody>
      </p:sp>
    </p:spTree>
    <p:extLst>
      <p:ext uri="{BB962C8B-B14F-4D97-AF65-F5344CB8AC3E}">
        <p14:creationId xmlns:p14="http://schemas.microsoft.com/office/powerpoint/2010/main" val="4056837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413B4D-8896-48FB-BFF5-CF9BC3E08A0D}"/>
              </a:ext>
            </a:extLst>
          </p:cNvPr>
          <p:cNvSpPr>
            <a:spLocks noGrp="1"/>
          </p:cNvSpPr>
          <p:nvPr>
            <p:ph type="title"/>
          </p:nvPr>
        </p:nvSpPr>
        <p:spPr/>
        <p:txBody>
          <a:bodyPr/>
          <a:lstStyle/>
          <a:p>
            <a:pPr algn="ctr"/>
            <a:r>
              <a:rPr lang="it-IT" b="1" dirty="0">
                <a:solidFill>
                  <a:srgbClr val="FF0000"/>
                </a:solidFill>
              </a:rPr>
              <a:t>Gli ingredienti, questi sconosciuti!</a:t>
            </a:r>
          </a:p>
        </p:txBody>
      </p:sp>
      <p:sp>
        <p:nvSpPr>
          <p:cNvPr id="3" name="Segnaposto contenuto 2">
            <a:extLst>
              <a:ext uri="{FF2B5EF4-FFF2-40B4-BE49-F238E27FC236}">
                <a16:creationId xmlns:a16="http://schemas.microsoft.com/office/drawing/2014/main" id="{7C54EB39-604A-4EED-BB89-B85B4ECE69A1}"/>
              </a:ext>
            </a:extLst>
          </p:cNvPr>
          <p:cNvSpPr>
            <a:spLocks noGrp="1"/>
          </p:cNvSpPr>
          <p:nvPr>
            <p:ph idx="1"/>
          </p:nvPr>
        </p:nvSpPr>
        <p:spPr>
          <a:xfrm>
            <a:off x="725657" y="1586473"/>
            <a:ext cx="11105271" cy="5151952"/>
          </a:xfrm>
        </p:spPr>
        <p:txBody>
          <a:bodyPr>
            <a:normAutofit fontScale="92500" lnSpcReduction="10000"/>
          </a:bodyPr>
          <a:lstStyle/>
          <a:p>
            <a:r>
              <a:rPr lang="it-IT" dirty="0"/>
              <a:t>La prima cosa da sapere per svolgere una spesa consapevole è che gli ingredienti sono riportati, in etichetta, mediante un </a:t>
            </a:r>
            <a:r>
              <a:rPr lang="it-IT" b="1" dirty="0"/>
              <a:t>ordine decrescente </a:t>
            </a:r>
            <a:r>
              <a:rPr lang="it-IT" dirty="0"/>
              <a:t>(da quello presente in maggior quantità a quello presente in minor quantità).</a:t>
            </a:r>
          </a:p>
          <a:p>
            <a:endParaRPr lang="it-IT" dirty="0"/>
          </a:p>
          <a:p>
            <a:endParaRPr lang="it-IT" dirty="0"/>
          </a:p>
          <a:p>
            <a:endParaRPr lang="it-IT" dirty="0"/>
          </a:p>
          <a:p>
            <a:endParaRPr lang="it-IT" dirty="0"/>
          </a:p>
          <a:p>
            <a:endParaRPr lang="it-IT" dirty="0"/>
          </a:p>
          <a:p>
            <a:endParaRPr lang="it-IT" dirty="0"/>
          </a:p>
          <a:p>
            <a:r>
              <a:rPr lang="it-IT" dirty="0"/>
              <a:t>In grassetto o segnati tramite asterisco, inoltre, ritroveremo gli </a:t>
            </a:r>
            <a:r>
              <a:rPr lang="it-IT" b="1" dirty="0"/>
              <a:t>allergeni </a:t>
            </a:r>
            <a:r>
              <a:rPr lang="it-IT" dirty="0"/>
              <a:t>in quanto esiste una lista di 14 prodotti in grado di scatenare reazioni avverse in determinati soggetti sensibili che, se presenti in un prodotto, devono obbligatoriamente essere evidenziati in etichetta.</a:t>
            </a:r>
            <a:endParaRPr lang="it-IT" b="1" dirty="0"/>
          </a:p>
        </p:txBody>
      </p:sp>
      <p:pic>
        <p:nvPicPr>
          <p:cNvPr id="4" name="Picture 2">
            <a:extLst>
              <a:ext uri="{FF2B5EF4-FFF2-40B4-BE49-F238E27FC236}">
                <a16:creationId xmlns:a16="http://schemas.microsoft.com/office/drawing/2014/main" id="{D15EB0B9-8587-419B-A226-71E8801F5DC8}"/>
              </a:ext>
            </a:extLst>
          </p:cNvPr>
          <p:cNvPicPr>
            <a:picLocks noChangeAspect="1" noChangeArrowheads="1"/>
          </p:cNvPicPr>
          <p:nvPr/>
        </p:nvPicPr>
        <p:blipFill>
          <a:blip r:embed="rId2"/>
          <a:srcRect/>
          <a:stretch>
            <a:fillRect/>
          </a:stretch>
        </p:blipFill>
        <p:spPr bwMode="auto">
          <a:xfrm>
            <a:off x="3556781" y="2912036"/>
            <a:ext cx="5078437" cy="2248125"/>
          </a:xfrm>
          <a:prstGeom prst="rect">
            <a:avLst/>
          </a:prstGeom>
          <a:noFill/>
          <a:ln w="9525">
            <a:noFill/>
            <a:miter lim="800000"/>
            <a:headEnd/>
            <a:tailEnd/>
          </a:ln>
        </p:spPr>
      </p:pic>
    </p:spTree>
    <p:extLst>
      <p:ext uri="{BB962C8B-B14F-4D97-AF65-F5344CB8AC3E}">
        <p14:creationId xmlns:p14="http://schemas.microsoft.com/office/powerpoint/2010/main" val="3070019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magine correlata">
            <a:extLst>
              <a:ext uri="{FF2B5EF4-FFF2-40B4-BE49-F238E27FC236}">
                <a16:creationId xmlns:a16="http://schemas.microsoft.com/office/drawing/2014/main" id="{21C12DAE-204A-44FC-A19F-5A4D5E3172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6" b="-1"/>
          <a:stretch/>
        </p:blipFill>
        <p:spPr bwMode="auto">
          <a:xfrm>
            <a:off x="643466" y="643467"/>
            <a:ext cx="11074921" cy="5571066"/>
          </a:xfrm>
          <a:prstGeom prst="rect">
            <a:avLst/>
          </a:prstGeom>
          <a:blipFill>
            <a:blip r:embed="rId3"/>
            <a:tile tx="0" ty="0" sx="100000" sy="100000" flip="none" algn="tl"/>
          </a:blipFill>
        </p:spPr>
      </p:pic>
    </p:spTree>
    <p:extLst>
      <p:ext uri="{BB962C8B-B14F-4D97-AF65-F5344CB8AC3E}">
        <p14:creationId xmlns:p14="http://schemas.microsoft.com/office/powerpoint/2010/main" val="292473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253A089-5E31-4562-A70F-55BAB3E3A52A}"/>
              </a:ext>
            </a:extLst>
          </p:cNvPr>
          <p:cNvPicPr>
            <a:picLocks noChangeAspect="1" noChangeArrowheads="1"/>
          </p:cNvPicPr>
          <p:nvPr/>
        </p:nvPicPr>
        <p:blipFill>
          <a:blip r:embed="rId2"/>
          <a:srcRect/>
          <a:stretch>
            <a:fillRect/>
          </a:stretch>
        </p:blipFill>
        <p:spPr bwMode="auto">
          <a:xfrm>
            <a:off x="7001023" y="1252023"/>
            <a:ext cx="4153266" cy="3953022"/>
          </a:xfrm>
          <a:prstGeom prst="rect">
            <a:avLst/>
          </a:prstGeom>
          <a:noFill/>
          <a:ln w="9525">
            <a:noFill/>
            <a:miter lim="800000"/>
            <a:headEnd/>
            <a:tailEnd/>
          </a:ln>
        </p:spPr>
      </p:pic>
      <p:sp>
        <p:nvSpPr>
          <p:cNvPr id="6" name="Rettangolo 5">
            <a:extLst>
              <a:ext uri="{FF2B5EF4-FFF2-40B4-BE49-F238E27FC236}">
                <a16:creationId xmlns:a16="http://schemas.microsoft.com/office/drawing/2014/main" id="{18FC8039-7BEE-4A32-820E-F60A31B45C3E}"/>
              </a:ext>
            </a:extLst>
          </p:cNvPr>
          <p:cNvSpPr/>
          <p:nvPr/>
        </p:nvSpPr>
        <p:spPr>
          <a:xfrm>
            <a:off x="647114" y="654147"/>
            <a:ext cx="5753686" cy="57255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r>
              <a:rPr lang="it-IT" sz="2000" dirty="0">
                <a:solidFill>
                  <a:schemeClr val="tx1"/>
                </a:solidFill>
              </a:rPr>
              <a:t>L’etichetta riportata ci mostra, tra i primi ingredienti, </a:t>
            </a:r>
          </a:p>
          <a:p>
            <a:pPr algn="ctr"/>
            <a:r>
              <a:rPr lang="it-IT" sz="2000" dirty="0">
                <a:solidFill>
                  <a:schemeClr val="tx1"/>
                </a:solidFill>
              </a:rPr>
              <a:t>lo</a:t>
            </a:r>
            <a:r>
              <a:rPr lang="it-IT" dirty="0">
                <a:solidFill>
                  <a:schemeClr val="tx1"/>
                </a:solidFill>
              </a:rPr>
              <a:t> </a:t>
            </a:r>
            <a:r>
              <a:rPr lang="it-IT" sz="2400" b="1" dirty="0">
                <a:solidFill>
                  <a:schemeClr val="tx1"/>
                </a:solidFill>
              </a:rPr>
              <a:t>sciroppo di glucosio-fruttosio.</a:t>
            </a:r>
          </a:p>
          <a:p>
            <a:pPr algn="ctr"/>
            <a:endParaRPr lang="it-IT" sz="2400" b="1" dirty="0">
              <a:solidFill>
                <a:schemeClr val="tx1"/>
              </a:solidFill>
            </a:endParaRPr>
          </a:p>
          <a:p>
            <a:pPr algn="ctr"/>
            <a:r>
              <a:rPr lang="it-IT" sz="2000" dirty="0">
                <a:solidFill>
                  <a:schemeClr val="tx1"/>
                </a:solidFill>
              </a:rPr>
              <a:t>Si tratta di un prodotto, ottenuto chimicamente, molto adoperato dalle Industrie alimentari perché ha un potere dolcificante maggiore dello zucchero da tavola ed essendo in forma liquida, sottoforma di sciroppo, è più economico e facile da usare.</a:t>
            </a:r>
          </a:p>
          <a:p>
            <a:pPr algn="ctr"/>
            <a:endParaRPr lang="it-IT" sz="2000" dirty="0">
              <a:solidFill>
                <a:schemeClr val="tx1"/>
              </a:solidFill>
            </a:endParaRPr>
          </a:p>
          <a:p>
            <a:pPr algn="ctr"/>
            <a:r>
              <a:rPr lang="it-IT" sz="2000" dirty="0">
                <a:solidFill>
                  <a:schemeClr val="tx1"/>
                </a:solidFill>
              </a:rPr>
              <a:t>Diversi studi hanno evidenziato che questo componente crea dipendenza ed è uno dei fattori che maggiormente favoriscono l’obesità.</a:t>
            </a:r>
          </a:p>
          <a:p>
            <a:pPr algn="ctr"/>
            <a:endParaRPr lang="it-IT" sz="2000" dirty="0">
              <a:solidFill>
                <a:schemeClr val="tx1"/>
              </a:solidFill>
            </a:endParaRPr>
          </a:p>
          <a:p>
            <a:pPr algn="ctr"/>
            <a:r>
              <a:rPr lang="it-IT" sz="2000" dirty="0">
                <a:solidFill>
                  <a:schemeClr val="tx1"/>
                </a:solidFill>
              </a:rPr>
              <a:t>Ecco perché è importante leggere attentamente le etichette ed essere informati sugli ingredienti ed additivi presenti nei prodotti in modo tale da poter prendere le proprie scelte con consapevolezza.</a:t>
            </a:r>
          </a:p>
          <a:p>
            <a:pPr algn="ctr"/>
            <a:endParaRPr lang="it-IT" sz="2400" b="1"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solidFill>
                <a:schemeClr val="tx1"/>
              </a:solidFill>
            </a:endParaRPr>
          </a:p>
          <a:p>
            <a:pPr algn="ctr"/>
            <a:endParaRPr lang="it-IT" dirty="0"/>
          </a:p>
        </p:txBody>
      </p:sp>
    </p:spTree>
    <p:extLst>
      <p:ext uri="{BB962C8B-B14F-4D97-AF65-F5344CB8AC3E}">
        <p14:creationId xmlns:p14="http://schemas.microsoft.com/office/powerpoint/2010/main" val="3976011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48E152D-0B49-4242-BFD4-4532E969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730" y="952247"/>
            <a:ext cx="10500851" cy="576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olo 2">
            <a:extLst>
              <a:ext uri="{FF2B5EF4-FFF2-40B4-BE49-F238E27FC236}">
                <a16:creationId xmlns:a16="http://schemas.microsoft.com/office/drawing/2014/main" id="{EB69667E-5EF1-4CAE-8D4C-FDCE03103256}"/>
              </a:ext>
            </a:extLst>
          </p:cNvPr>
          <p:cNvSpPr>
            <a:spLocks noGrp="1"/>
          </p:cNvSpPr>
          <p:nvPr>
            <p:ph type="title"/>
          </p:nvPr>
        </p:nvSpPr>
        <p:spPr>
          <a:xfrm>
            <a:off x="1863326" y="137389"/>
            <a:ext cx="9811043" cy="633681"/>
          </a:xfrm>
        </p:spPr>
        <p:txBody>
          <a:bodyPr>
            <a:normAutofit fontScale="90000"/>
          </a:bodyPr>
          <a:lstStyle/>
          <a:p>
            <a:r>
              <a:rPr lang="it-IT" b="1" dirty="0">
                <a:solidFill>
                  <a:srgbClr val="FF0000"/>
                </a:solidFill>
              </a:rPr>
              <a:t>Differenza tra TMC e Data di scadenza </a:t>
            </a:r>
          </a:p>
        </p:txBody>
      </p:sp>
    </p:spTree>
    <p:extLst>
      <p:ext uri="{BB962C8B-B14F-4D97-AF65-F5344CB8AC3E}">
        <p14:creationId xmlns:p14="http://schemas.microsoft.com/office/powerpoint/2010/main" val="3524671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35711663-3D56-4F96-B4E1-05505DA45296}"/>
              </a:ext>
            </a:extLst>
          </p:cNvPr>
          <p:cNvPicPr>
            <a:picLocks noChangeAspect="1" noChangeArrowheads="1"/>
          </p:cNvPicPr>
          <p:nvPr/>
        </p:nvPicPr>
        <p:blipFill>
          <a:blip r:embed="rId2"/>
          <a:srcRect/>
          <a:stretch>
            <a:fillRect/>
          </a:stretch>
        </p:blipFill>
        <p:spPr bwMode="auto">
          <a:xfrm>
            <a:off x="674520" y="392885"/>
            <a:ext cx="10551198" cy="6072230"/>
          </a:xfrm>
          <a:prstGeom prst="rect">
            <a:avLst/>
          </a:prstGeom>
          <a:noFill/>
          <a:ln w="9525">
            <a:noFill/>
            <a:miter lim="800000"/>
            <a:headEnd/>
            <a:tailEnd/>
          </a:ln>
          <a:effectLst/>
        </p:spPr>
      </p:pic>
    </p:spTree>
    <p:extLst>
      <p:ext uri="{BB962C8B-B14F-4D97-AF65-F5344CB8AC3E}">
        <p14:creationId xmlns:p14="http://schemas.microsoft.com/office/powerpoint/2010/main" val="43640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8C90EE9-D405-4136-8369-5DB225E437E5}"/>
              </a:ext>
            </a:extLst>
          </p:cNvPr>
          <p:cNvSpPr txBox="1"/>
          <p:nvPr/>
        </p:nvSpPr>
        <p:spPr>
          <a:xfrm>
            <a:off x="3986311" y="357782"/>
            <a:ext cx="5690019" cy="523220"/>
          </a:xfrm>
          <a:prstGeom prst="rect">
            <a:avLst/>
          </a:prstGeom>
          <a:solidFill>
            <a:schemeClr val="bg1"/>
          </a:solidFill>
          <a:ln w="22225">
            <a:solidFill>
              <a:schemeClr val="tx2"/>
            </a:solidFill>
          </a:ln>
        </p:spPr>
        <p:txBody>
          <a:bodyPr wrap="square" rtlCol="0">
            <a:spAutoFit/>
          </a:bodyPr>
          <a:lstStyle/>
          <a:p>
            <a:pPr algn="ctr"/>
            <a:r>
              <a:rPr lang="it-IT" sz="2800" b="1" dirty="0">
                <a:solidFill>
                  <a:schemeClr val="tx2"/>
                </a:solidFill>
              </a:rPr>
              <a:t> BISCOTTI A CONFRONTO………</a:t>
            </a:r>
          </a:p>
        </p:txBody>
      </p:sp>
      <p:pic>
        <p:nvPicPr>
          <p:cNvPr id="3" name="Immagine 2" descr="gocciole ok.jpg">
            <a:extLst>
              <a:ext uri="{FF2B5EF4-FFF2-40B4-BE49-F238E27FC236}">
                <a16:creationId xmlns:a16="http://schemas.microsoft.com/office/drawing/2014/main" id="{8637D730-ACC2-4FF0-9CA2-4647483D1E1A}"/>
              </a:ext>
            </a:extLst>
          </p:cNvPr>
          <p:cNvPicPr>
            <a:picLocks noChangeAspect="1"/>
          </p:cNvPicPr>
          <p:nvPr/>
        </p:nvPicPr>
        <p:blipFill>
          <a:blip r:embed="rId3" cstate="print"/>
          <a:stretch>
            <a:fillRect/>
          </a:stretch>
        </p:blipFill>
        <p:spPr>
          <a:xfrm>
            <a:off x="1482446" y="1037813"/>
            <a:ext cx="2850403" cy="2806376"/>
          </a:xfrm>
          <a:prstGeom prst="rect">
            <a:avLst/>
          </a:prstGeom>
        </p:spPr>
      </p:pic>
      <p:pic>
        <p:nvPicPr>
          <p:cNvPr id="4" name="Immagine 3" descr="tabella ok.jpg">
            <a:extLst>
              <a:ext uri="{FF2B5EF4-FFF2-40B4-BE49-F238E27FC236}">
                <a16:creationId xmlns:a16="http://schemas.microsoft.com/office/drawing/2014/main" id="{BEEF2A47-86B5-41F8-8E10-DC158920C79F}"/>
              </a:ext>
            </a:extLst>
          </p:cNvPr>
          <p:cNvPicPr>
            <a:picLocks noChangeAspect="1"/>
          </p:cNvPicPr>
          <p:nvPr/>
        </p:nvPicPr>
        <p:blipFill>
          <a:blip r:embed="rId4" cstate="print"/>
          <a:srcRect t="35700" r="4801" b="13901"/>
          <a:stretch>
            <a:fillRect/>
          </a:stretch>
        </p:blipFill>
        <p:spPr>
          <a:xfrm>
            <a:off x="1174512" y="4360984"/>
            <a:ext cx="3357586" cy="2282596"/>
          </a:xfrm>
          <a:prstGeom prst="rect">
            <a:avLst/>
          </a:prstGeom>
          <a:ln w="34925" cap="rnd" cmpd="sng">
            <a:solidFill>
              <a:schemeClr val="tx2"/>
            </a:solidFill>
          </a:ln>
        </p:spPr>
      </p:pic>
      <p:pic>
        <p:nvPicPr>
          <p:cNvPr id="5" name="Immagine 4" descr="oro saiwa.jpg">
            <a:extLst>
              <a:ext uri="{FF2B5EF4-FFF2-40B4-BE49-F238E27FC236}">
                <a16:creationId xmlns:a16="http://schemas.microsoft.com/office/drawing/2014/main" id="{B46FE11C-D2F9-4C8E-A2F0-2DD1BE6D1D7D}"/>
              </a:ext>
            </a:extLst>
          </p:cNvPr>
          <p:cNvPicPr>
            <a:picLocks noChangeAspect="1"/>
          </p:cNvPicPr>
          <p:nvPr/>
        </p:nvPicPr>
        <p:blipFill>
          <a:blip r:embed="rId5" cstate="print"/>
          <a:stretch>
            <a:fillRect/>
          </a:stretch>
        </p:blipFill>
        <p:spPr>
          <a:xfrm rot="21389272">
            <a:off x="6767235" y="1634298"/>
            <a:ext cx="4474893" cy="1991526"/>
          </a:xfrm>
          <a:prstGeom prst="rect">
            <a:avLst/>
          </a:prstGeom>
        </p:spPr>
      </p:pic>
      <p:pic>
        <p:nvPicPr>
          <p:cNvPr id="6" name="Immagine 5" descr="tabella oro saiwa.jpg">
            <a:extLst>
              <a:ext uri="{FF2B5EF4-FFF2-40B4-BE49-F238E27FC236}">
                <a16:creationId xmlns:a16="http://schemas.microsoft.com/office/drawing/2014/main" id="{8AD26804-4AA9-4FDC-A6F4-4250EC9966C9}"/>
              </a:ext>
            </a:extLst>
          </p:cNvPr>
          <p:cNvPicPr>
            <a:picLocks noChangeAspect="1"/>
          </p:cNvPicPr>
          <p:nvPr/>
        </p:nvPicPr>
        <p:blipFill>
          <a:blip r:embed="rId6" cstate="print"/>
          <a:srcRect l="11355" t="21553" r="12871" b="5704"/>
          <a:stretch>
            <a:fillRect/>
          </a:stretch>
        </p:blipFill>
        <p:spPr>
          <a:xfrm>
            <a:off x="7183011" y="4149968"/>
            <a:ext cx="3834477" cy="2282595"/>
          </a:xfrm>
          <a:prstGeom prst="rect">
            <a:avLst/>
          </a:prstGeom>
          <a:ln w="34925" cap="rnd" cmpd="sng">
            <a:solidFill>
              <a:schemeClr val="tx2"/>
            </a:solidFill>
          </a:ln>
        </p:spPr>
      </p:pic>
      <p:sp>
        <p:nvSpPr>
          <p:cNvPr id="7" name="Freccia in giù 6">
            <a:extLst>
              <a:ext uri="{FF2B5EF4-FFF2-40B4-BE49-F238E27FC236}">
                <a16:creationId xmlns:a16="http://schemas.microsoft.com/office/drawing/2014/main" id="{17CEAEF9-50FA-4BDE-A45C-56529080556C}"/>
              </a:ext>
            </a:extLst>
          </p:cNvPr>
          <p:cNvSpPr/>
          <p:nvPr/>
        </p:nvSpPr>
        <p:spPr>
          <a:xfrm>
            <a:off x="9791114" y="3573195"/>
            <a:ext cx="407963" cy="5627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a:extLst>
              <a:ext uri="{FF2B5EF4-FFF2-40B4-BE49-F238E27FC236}">
                <a16:creationId xmlns:a16="http://schemas.microsoft.com/office/drawing/2014/main" id="{027703D6-3E97-4E79-B313-85D4D3706423}"/>
              </a:ext>
            </a:extLst>
          </p:cNvPr>
          <p:cNvSpPr/>
          <p:nvPr/>
        </p:nvSpPr>
        <p:spPr>
          <a:xfrm>
            <a:off x="3472375" y="3854548"/>
            <a:ext cx="407963" cy="5627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73183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68E5490E-0EF6-447D-8529-E3F5109ED8A0}"/>
              </a:ext>
            </a:extLst>
          </p:cNvPr>
          <p:cNvSpPr txBox="1"/>
          <p:nvPr/>
        </p:nvSpPr>
        <p:spPr>
          <a:xfrm>
            <a:off x="3403929" y="471906"/>
            <a:ext cx="6072230" cy="584775"/>
          </a:xfrm>
          <a:prstGeom prst="rect">
            <a:avLst/>
          </a:prstGeom>
          <a:solidFill>
            <a:schemeClr val="bg1"/>
          </a:solidFill>
          <a:ln w="22225" cap="rnd" cmpd="sng">
            <a:solidFill>
              <a:schemeClr val="tx2"/>
            </a:solidFill>
          </a:ln>
        </p:spPr>
        <p:txBody>
          <a:bodyPr wrap="square" rtlCol="0">
            <a:spAutoFit/>
          </a:bodyPr>
          <a:lstStyle/>
          <a:p>
            <a:pPr algn="ctr"/>
            <a:r>
              <a:rPr lang="it-IT" sz="3200" b="1" dirty="0">
                <a:solidFill>
                  <a:schemeClr val="tx2"/>
                </a:solidFill>
              </a:rPr>
              <a:t>MERENDE A CONFRONTO</a:t>
            </a:r>
            <a:r>
              <a:rPr lang="it-IT" b="1" dirty="0">
                <a:solidFill>
                  <a:schemeClr val="tx2"/>
                </a:solidFill>
              </a:rPr>
              <a:t> ……………….</a:t>
            </a:r>
          </a:p>
        </p:txBody>
      </p:sp>
      <p:pic>
        <p:nvPicPr>
          <p:cNvPr id="9" name="Immagine 8" descr="MULINOBIANCO_FLAUTI_CIOCCOLATO.jpg">
            <a:extLst>
              <a:ext uri="{FF2B5EF4-FFF2-40B4-BE49-F238E27FC236}">
                <a16:creationId xmlns:a16="http://schemas.microsoft.com/office/drawing/2014/main" id="{E8563A3E-5813-4136-83D9-3734674BFA0D}"/>
              </a:ext>
            </a:extLst>
          </p:cNvPr>
          <p:cNvPicPr>
            <a:picLocks noChangeAspect="1"/>
          </p:cNvPicPr>
          <p:nvPr/>
        </p:nvPicPr>
        <p:blipFill>
          <a:blip r:embed="rId3" cstate="print"/>
          <a:stretch>
            <a:fillRect/>
          </a:stretch>
        </p:blipFill>
        <p:spPr>
          <a:xfrm>
            <a:off x="1308278" y="1213323"/>
            <a:ext cx="1952280" cy="3312368"/>
          </a:xfrm>
          <a:prstGeom prst="rect">
            <a:avLst/>
          </a:prstGeom>
        </p:spPr>
      </p:pic>
      <p:pic>
        <p:nvPicPr>
          <p:cNvPr id="10" name="Immagine 9" descr="Pavesini-Pavesi-200-gr_8d1529c9ba8cd5f.jpg">
            <a:extLst>
              <a:ext uri="{FF2B5EF4-FFF2-40B4-BE49-F238E27FC236}">
                <a16:creationId xmlns:a16="http://schemas.microsoft.com/office/drawing/2014/main" id="{7182E48A-40BE-4D25-8846-6262FCE74696}"/>
              </a:ext>
            </a:extLst>
          </p:cNvPr>
          <p:cNvPicPr>
            <a:picLocks noChangeAspect="1"/>
          </p:cNvPicPr>
          <p:nvPr/>
        </p:nvPicPr>
        <p:blipFill>
          <a:blip r:embed="rId4" cstate="print"/>
          <a:stretch>
            <a:fillRect/>
          </a:stretch>
        </p:blipFill>
        <p:spPr>
          <a:xfrm>
            <a:off x="6766559" y="1946754"/>
            <a:ext cx="4234375" cy="2143140"/>
          </a:xfrm>
          <a:prstGeom prst="rect">
            <a:avLst/>
          </a:prstGeom>
        </p:spPr>
      </p:pic>
      <p:pic>
        <p:nvPicPr>
          <p:cNvPr id="11" name="Immagine 10" descr="flauto etichetta.jpg">
            <a:extLst>
              <a:ext uri="{FF2B5EF4-FFF2-40B4-BE49-F238E27FC236}">
                <a16:creationId xmlns:a16="http://schemas.microsoft.com/office/drawing/2014/main" id="{16907DB0-6D34-4374-A398-2BE03E1C7D38}"/>
              </a:ext>
            </a:extLst>
          </p:cNvPr>
          <p:cNvPicPr>
            <a:picLocks noChangeAspect="1"/>
          </p:cNvPicPr>
          <p:nvPr/>
        </p:nvPicPr>
        <p:blipFill>
          <a:blip r:embed="rId5" cstate="print"/>
          <a:stretch>
            <a:fillRect/>
          </a:stretch>
        </p:blipFill>
        <p:spPr>
          <a:xfrm>
            <a:off x="642605" y="4710468"/>
            <a:ext cx="3857652" cy="2071702"/>
          </a:xfrm>
          <a:prstGeom prst="rect">
            <a:avLst/>
          </a:prstGeom>
        </p:spPr>
      </p:pic>
      <p:pic>
        <p:nvPicPr>
          <p:cNvPr id="12" name="Immagine 11" descr="pacchetto pavesini etichetta.png">
            <a:extLst>
              <a:ext uri="{FF2B5EF4-FFF2-40B4-BE49-F238E27FC236}">
                <a16:creationId xmlns:a16="http://schemas.microsoft.com/office/drawing/2014/main" id="{1623D8F1-1D73-461E-B221-9A94A8923C0D}"/>
              </a:ext>
            </a:extLst>
          </p:cNvPr>
          <p:cNvPicPr>
            <a:picLocks noChangeAspect="1"/>
          </p:cNvPicPr>
          <p:nvPr/>
        </p:nvPicPr>
        <p:blipFill>
          <a:blip r:embed="rId6" cstate="print"/>
          <a:stretch>
            <a:fillRect/>
          </a:stretch>
        </p:blipFill>
        <p:spPr>
          <a:xfrm>
            <a:off x="7127708" y="4264745"/>
            <a:ext cx="3515216" cy="2429214"/>
          </a:xfrm>
          <a:prstGeom prst="rect">
            <a:avLst/>
          </a:prstGeom>
          <a:noFill/>
          <a:ln>
            <a:solidFill>
              <a:schemeClr val="tx2">
                <a:alpha val="98000"/>
              </a:schemeClr>
            </a:solidFill>
          </a:ln>
        </p:spPr>
      </p:pic>
      <p:sp>
        <p:nvSpPr>
          <p:cNvPr id="2" name="Freccia a destra 1">
            <a:extLst>
              <a:ext uri="{FF2B5EF4-FFF2-40B4-BE49-F238E27FC236}">
                <a16:creationId xmlns:a16="http://schemas.microsoft.com/office/drawing/2014/main" id="{F8255EAA-A5BC-4E95-9012-811628714CE5}"/>
              </a:ext>
            </a:extLst>
          </p:cNvPr>
          <p:cNvSpPr/>
          <p:nvPr/>
        </p:nvSpPr>
        <p:spPr>
          <a:xfrm>
            <a:off x="1589649" y="5613009"/>
            <a:ext cx="506437" cy="225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a destra 2">
            <a:extLst>
              <a:ext uri="{FF2B5EF4-FFF2-40B4-BE49-F238E27FC236}">
                <a16:creationId xmlns:a16="http://schemas.microsoft.com/office/drawing/2014/main" id="{9E0FF1B4-4791-432D-93B5-EC9EDFFE16A2}"/>
              </a:ext>
            </a:extLst>
          </p:cNvPr>
          <p:cNvSpPr/>
          <p:nvPr/>
        </p:nvSpPr>
        <p:spPr>
          <a:xfrm>
            <a:off x="7807569" y="4575718"/>
            <a:ext cx="717452" cy="269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7406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F1DADF-C349-4AE1-9C5C-525150E97A7C}"/>
              </a:ext>
            </a:extLst>
          </p:cNvPr>
          <p:cNvSpPr>
            <a:spLocks noGrp="1"/>
          </p:cNvSpPr>
          <p:nvPr>
            <p:ph type="title"/>
          </p:nvPr>
        </p:nvSpPr>
        <p:spPr/>
        <p:txBody>
          <a:bodyPr/>
          <a:lstStyle/>
          <a:p>
            <a:pPr algn="ctr"/>
            <a:r>
              <a:rPr lang="it-IT" b="1" dirty="0">
                <a:solidFill>
                  <a:srgbClr val="FF0000"/>
                </a:solidFill>
              </a:rPr>
              <a:t>LA LISTA DELLA SPESA</a:t>
            </a:r>
          </a:p>
        </p:txBody>
      </p:sp>
      <p:sp>
        <p:nvSpPr>
          <p:cNvPr id="5" name="Segnaposto testo 4">
            <a:extLst>
              <a:ext uri="{FF2B5EF4-FFF2-40B4-BE49-F238E27FC236}">
                <a16:creationId xmlns:a16="http://schemas.microsoft.com/office/drawing/2014/main" id="{78F73435-32B0-4EDB-8E1C-6AD5A9B90F85}"/>
              </a:ext>
            </a:extLst>
          </p:cNvPr>
          <p:cNvSpPr>
            <a:spLocks noGrp="1"/>
          </p:cNvSpPr>
          <p:nvPr>
            <p:ph type="body" sz="quarter" idx="3"/>
          </p:nvPr>
        </p:nvSpPr>
        <p:spPr>
          <a:xfrm>
            <a:off x="1012874" y="1690687"/>
            <a:ext cx="10339338" cy="814388"/>
          </a:xfrm>
        </p:spPr>
        <p:txBody>
          <a:bodyPr>
            <a:normAutofit fontScale="92500" lnSpcReduction="20000"/>
          </a:bodyPr>
          <a:lstStyle/>
          <a:p>
            <a:r>
              <a:rPr lang="it-IT" dirty="0"/>
              <a:t>Un primo consiglio, semplice ma efficace, è quello di recarsi al supermercato a stomaco pieno in modo da evitare di acquistare «per fame» ed usufruendo di una lista così da comprare solo i prodotti strettamente necessari.</a:t>
            </a:r>
          </a:p>
        </p:txBody>
      </p:sp>
      <p:sp>
        <p:nvSpPr>
          <p:cNvPr id="6" name="Segnaposto contenuto 5">
            <a:extLst>
              <a:ext uri="{FF2B5EF4-FFF2-40B4-BE49-F238E27FC236}">
                <a16:creationId xmlns:a16="http://schemas.microsoft.com/office/drawing/2014/main" id="{03B15D6C-DBBC-4165-B2F9-1943A061F7AE}"/>
              </a:ext>
            </a:extLst>
          </p:cNvPr>
          <p:cNvSpPr>
            <a:spLocks noGrp="1"/>
          </p:cNvSpPr>
          <p:nvPr>
            <p:ph sz="quarter" idx="4"/>
          </p:nvPr>
        </p:nvSpPr>
        <p:spPr>
          <a:xfrm>
            <a:off x="6172200" y="2505075"/>
            <a:ext cx="5183188" cy="3211118"/>
          </a:xfrm>
        </p:spPr>
        <p:txBody>
          <a:bodyPr/>
          <a:lstStyle/>
          <a:p>
            <a:pPr marL="0" indent="0">
              <a:buNone/>
            </a:pPr>
            <a:r>
              <a:rPr lang="it-IT" dirty="0"/>
              <a:t>       </a:t>
            </a:r>
          </a:p>
        </p:txBody>
      </p:sp>
      <p:pic>
        <p:nvPicPr>
          <p:cNvPr id="7" name="Picture 2">
            <a:extLst>
              <a:ext uri="{FF2B5EF4-FFF2-40B4-BE49-F238E27FC236}">
                <a16:creationId xmlns:a16="http://schemas.microsoft.com/office/drawing/2014/main" id="{404B2E02-526B-4CF0-9281-EDDD4DF53F9C}"/>
              </a:ext>
            </a:extLst>
          </p:cNvPr>
          <p:cNvPicPr>
            <a:picLocks noGrp="1" noChangeAspect="1" noChangeArrowheads="1"/>
          </p:cNvPicPr>
          <p:nvPr>
            <p:ph sz="half" idx="2"/>
          </p:nvPr>
        </p:nvPicPr>
        <p:blipFill>
          <a:blip r:embed="rId2"/>
          <a:srcRect/>
          <a:stretch>
            <a:fillRect/>
          </a:stretch>
        </p:blipFill>
        <p:spPr bwMode="auto">
          <a:xfrm>
            <a:off x="6201915" y="2930111"/>
            <a:ext cx="5150297" cy="2786082"/>
          </a:xfrm>
          <a:prstGeom prst="rect">
            <a:avLst/>
          </a:prstGeom>
          <a:noFill/>
          <a:ln w="9525">
            <a:noFill/>
            <a:miter lim="800000"/>
            <a:headEnd/>
            <a:tailEnd/>
          </a:ln>
          <a:effectLst/>
        </p:spPr>
      </p:pic>
      <p:pic>
        <p:nvPicPr>
          <p:cNvPr id="8" name="Picture 1">
            <a:extLst>
              <a:ext uri="{FF2B5EF4-FFF2-40B4-BE49-F238E27FC236}">
                <a16:creationId xmlns:a16="http://schemas.microsoft.com/office/drawing/2014/main" id="{D4F9353F-7B22-4B3D-89FA-5687853EA1D0}"/>
              </a:ext>
            </a:extLst>
          </p:cNvPr>
          <p:cNvPicPr>
            <a:picLocks noChangeAspect="1" noChangeArrowheads="1"/>
          </p:cNvPicPr>
          <p:nvPr/>
        </p:nvPicPr>
        <p:blipFill>
          <a:blip r:embed="rId3"/>
          <a:srcRect/>
          <a:stretch>
            <a:fillRect/>
          </a:stretch>
        </p:blipFill>
        <p:spPr bwMode="auto">
          <a:xfrm>
            <a:off x="1012874" y="2930111"/>
            <a:ext cx="5081923" cy="2786082"/>
          </a:xfrm>
          <a:prstGeom prst="rect">
            <a:avLst/>
          </a:prstGeom>
          <a:noFill/>
          <a:ln w="9525">
            <a:noFill/>
            <a:miter lim="800000"/>
            <a:headEnd/>
            <a:tailEnd/>
          </a:ln>
          <a:effectLst/>
        </p:spPr>
      </p:pic>
    </p:spTree>
    <p:extLst>
      <p:ext uri="{BB962C8B-B14F-4D97-AF65-F5344CB8AC3E}">
        <p14:creationId xmlns:p14="http://schemas.microsoft.com/office/powerpoint/2010/main" val="1089925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http://www.sancarlo.it/common/imgpub/244_246_IT.jpg?0.028909434867261954">
            <a:extLst>
              <a:ext uri="{FF2B5EF4-FFF2-40B4-BE49-F238E27FC236}">
                <a16:creationId xmlns:a16="http://schemas.microsoft.com/office/drawing/2014/main" id="{AA05875D-46FE-49AF-9ABE-286F52993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716" y="643467"/>
            <a:ext cx="4011167"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spesati.com/3606-tm_large_default/san-carlo-patatina-dixi-50gr.jpg">
            <a:extLst>
              <a:ext uri="{FF2B5EF4-FFF2-40B4-BE49-F238E27FC236}">
                <a16:creationId xmlns:a16="http://schemas.microsoft.com/office/drawing/2014/main" id="{71E38778-C7DC-49F5-A93C-92710265E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164" y="643467"/>
            <a:ext cx="441506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89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9A17549-E58C-46D4-99C2-5F1C9D2C187C}"/>
              </a:ext>
            </a:extLst>
          </p:cNvPr>
          <p:cNvSpPr/>
          <p:nvPr/>
        </p:nvSpPr>
        <p:spPr>
          <a:xfrm>
            <a:off x="1364565" y="471906"/>
            <a:ext cx="9467557" cy="6143668"/>
          </a:xfrm>
          <a:prstGeom prst="rect">
            <a:avLst/>
          </a:prstGeom>
          <a:noFill/>
          <a:ln w="349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yoga.jpg">
            <a:extLst>
              <a:ext uri="{FF2B5EF4-FFF2-40B4-BE49-F238E27FC236}">
                <a16:creationId xmlns:a16="http://schemas.microsoft.com/office/drawing/2014/main" id="{D6B13A35-A351-4506-B787-B093970A2CF7}"/>
              </a:ext>
            </a:extLst>
          </p:cNvPr>
          <p:cNvPicPr>
            <a:picLocks noChangeAspect="1"/>
          </p:cNvPicPr>
          <p:nvPr/>
        </p:nvPicPr>
        <p:blipFill>
          <a:blip r:embed="rId2" cstate="print"/>
          <a:stretch>
            <a:fillRect/>
          </a:stretch>
        </p:blipFill>
        <p:spPr>
          <a:xfrm>
            <a:off x="2069151" y="571500"/>
            <a:ext cx="2895600" cy="5715000"/>
          </a:xfrm>
          <a:prstGeom prst="rect">
            <a:avLst/>
          </a:prstGeom>
        </p:spPr>
      </p:pic>
      <p:pic>
        <p:nvPicPr>
          <p:cNvPr id="4" name="Immagine 3" descr="etichetta succo di frutta.jpg">
            <a:extLst>
              <a:ext uri="{FF2B5EF4-FFF2-40B4-BE49-F238E27FC236}">
                <a16:creationId xmlns:a16="http://schemas.microsoft.com/office/drawing/2014/main" id="{0185C393-E535-4976-9E44-C1C7FE52F02D}"/>
              </a:ext>
            </a:extLst>
          </p:cNvPr>
          <p:cNvPicPr>
            <a:picLocks noChangeAspect="1"/>
          </p:cNvPicPr>
          <p:nvPr/>
        </p:nvPicPr>
        <p:blipFill>
          <a:blip r:embed="rId3" cstate="print"/>
          <a:srcRect t="35700" r="8535" b="18101"/>
          <a:stretch>
            <a:fillRect/>
          </a:stretch>
        </p:blipFill>
        <p:spPr>
          <a:xfrm>
            <a:off x="6096000" y="1364881"/>
            <a:ext cx="3929090" cy="4357718"/>
          </a:xfrm>
          <a:prstGeom prst="rect">
            <a:avLst/>
          </a:prstGeom>
        </p:spPr>
      </p:pic>
    </p:spTree>
    <p:extLst>
      <p:ext uri="{BB962C8B-B14F-4D97-AF65-F5344CB8AC3E}">
        <p14:creationId xmlns:p14="http://schemas.microsoft.com/office/powerpoint/2010/main" val="2205257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32B119CB-5665-43C6-B588-4928AEB2D9B5}"/>
              </a:ext>
            </a:extLst>
          </p:cNvPr>
          <p:cNvSpPr>
            <a:spLocks noGrp="1" noChangeArrowheads="1"/>
          </p:cNvSpPr>
          <p:nvPr>
            <p:ph type="title" idx="4294967295"/>
          </p:nvPr>
        </p:nvSpPr>
        <p:spPr>
          <a:xfrm>
            <a:off x="1981200" y="274638"/>
            <a:ext cx="8229600" cy="1143000"/>
          </a:xfrm>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4000" b="1" dirty="0">
                <a:solidFill>
                  <a:srgbClr val="0000FF"/>
                </a:solidFill>
                <a:latin typeface="Times New Roman" pitchFamily="18" charset="0"/>
                <a:cs typeface="Times New Roman" pitchFamily="18" charset="0"/>
              </a:rPr>
              <a:t>Calorie nascoste</a:t>
            </a:r>
          </a:p>
        </p:txBody>
      </p:sp>
      <p:graphicFrame>
        <p:nvGraphicFramePr>
          <p:cNvPr id="32770" name="Group 2">
            <a:extLst>
              <a:ext uri="{FF2B5EF4-FFF2-40B4-BE49-F238E27FC236}">
                <a16:creationId xmlns:a16="http://schemas.microsoft.com/office/drawing/2014/main" id="{F3C4045B-5A11-4CB3-AA67-A537550767D9}"/>
              </a:ext>
            </a:extLst>
          </p:cNvPr>
          <p:cNvGraphicFramePr>
            <a:graphicFrameLocks noGrp="1"/>
          </p:cNvGraphicFramePr>
          <p:nvPr>
            <p:extLst>
              <p:ext uri="{D42A27DB-BD31-4B8C-83A1-F6EECF244321}">
                <p14:modId xmlns:p14="http://schemas.microsoft.com/office/powerpoint/2010/main" val="351901282"/>
              </p:ext>
            </p:extLst>
          </p:nvPr>
        </p:nvGraphicFramePr>
        <p:xfrm>
          <a:off x="1703388" y="1412875"/>
          <a:ext cx="8642350" cy="5191126"/>
        </p:xfrm>
        <a:graphic>
          <a:graphicData uri="http://schemas.openxmlformats.org/drawingml/2006/table">
            <a:tbl>
              <a:tblPr/>
              <a:tblGrid>
                <a:gridCol w="3729037">
                  <a:extLst>
                    <a:ext uri="{9D8B030D-6E8A-4147-A177-3AD203B41FA5}">
                      <a16:colId xmlns:a16="http://schemas.microsoft.com/office/drawing/2014/main" val="20000"/>
                    </a:ext>
                  </a:extLst>
                </a:gridCol>
                <a:gridCol w="1277938">
                  <a:extLst>
                    <a:ext uri="{9D8B030D-6E8A-4147-A177-3AD203B41FA5}">
                      <a16:colId xmlns:a16="http://schemas.microsoft.com/office/drawing/2014/main" val="20001"/>
                    </a:ext>
                  </a:extLst>
                </a:gridCol>
                <a:gridCol w="3635375">
                  <a:extLst>
                    <a:ext uri="{9D8B030D-6E8A-4147-A177-3AD203B41FA5}">
                      <a16:colId xmlns:a16="http://schemas.microsoft.com/office/drawing/2014/main" val="20002"/>
                    </a:ext>
                  </a:extLst>
                </a:gridCol>
              </a:tblGrid>
              <a:tr h="803275">
                <a:tc>
                  <a:txBody>
                    <a:bodyPr/>
                    <a:lstStyle/>
                    <a:p>
                      <a:pPr marL="0" marR="0" lvl="0" indent="0" algn="l"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ahoma" pitchFamily="34" charset="0"/>
                          <a:ea typeface="Lucida Sans Unicode" pitchFamily="34" charset="0"/>
                          <a:cs typeface="Lucida Sans Unicode" pitchFamily="34" charset="0"/>
                        </a:rPr>
                        <a:t>      </a:t>
                      </a:r>
                      <a:r>
                        <a:rPr kumimoji="0" lang="it-IT" sz="2400" b="1" i="0" u="none" strike="noStrike" cap="none" normalizeH="0" baseline="0" dirty="0">
                          <a:ln>
                            <a:noFill/>
                          </a:ln>
                          <a:solidFill>
                            <a:srgbClr val="333399"/>
                          </a:solidFill>
                          <a:effectLst/>
                          <a:latin typeface="Times New Roman" panose="02020603050405020304" pitchFamily="18" charset="0"/>
                          <a:ea typeface="Lucida Sans Unicode" pitchFamily="34" charset="0"/>
                          <a:cs typeface="Times New Roman" panose="02020603050405020304" pitchFamily="18" charset="0"/>
                        </a:rPr>
                        <a:t>Prodotto</a:t>
                      </a:r>
                    </a:p>
                  </a:txBody>
                  <a:tcPr marL="90000" marR="90000" marT="74016" marB="46800"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Calorie</a:t>
                      </a:r>
                    </a:p>
                  </a:txBody>
                  <a:tcPr marL="90000" marR="90000" marT="74016"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equivalente a </a:t>
                      </a:r>
                    </a:p>
                  </a:txBody>
                  <a:tcPr marL="90000" marR="90000" marT="74016" marB="46800"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825500">
                <a:tc>
                  <a:txBody>
                    <a:bodyPr/>
                    <a:lstStyle/>
                    <a:p>
                      <a:pPr marL="0" marR="0" lvl="0" indent="0" algn="l"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lattina di coca cola o aranciata</a:t>
                      </a:r>
                    </a:p>
                  </a:txBody>
                  <a:tcPr marL="90000" marR="90000" marT="74016" marB="46800"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140</a:t>
                      </a:r>
                    </a:p>
                  </a:txBody>
                  <a:tcPr marL="90000" marR="90000" marT="74016"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160 g di pesce</a:t>
                      </a:r>
                    </a:p>
                  </a:txBody>
                  <a:tcPr marL="90000" marR="90000" marT="74016" marB="46800"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5500">
                <a:tc>
                  <a:txBody>
                    <a:bodyPr/>
                    <a:lstStyle/>
                    <a:p>
                      <a:pPr marL="0" marR="0" lvl="0" indent="0" algn="l"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1/2 scatola di Pringles</a:t>
                      </a:r>
                    </a:p>
                  </a:txBody>
                  <a:tcPr marL="90000" marR="90000" marT="74016" marB="46800"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550</a:t>
                      </a:r>
                    </a:p>
                  </a:txBody>
                  <a:tcPr marL="90000" marR="90000" marT="74016"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una porzione grande di pasta e ragù</a:t>
                      </a:r>
                    </a:p>
                  </a:txBody>
                  <a:tcPr marL="90000" marR="90000" marT="74016" marB="46800"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4525">
                <a:tc>
                  <a:txBody>
                    <a:bodyPr/>
                    <a:lstStyle/>
                    <a:p>
                      <a:pPr marL="0" marR="0" lvl="0" indent="0" algn="l"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4 caramelle</a:t>
                      </a:r>
                    </a:p>
                  </a:txBody>
                  <a:tcPr marL="90000" marR="90000" marT="74016" marB="46800"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10</a:t>
                      </a:r>
                    </a:p>
                  </a:txBody>
                  <a:tcPr marL="90000" marR="90000" marT="74016"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400 g di spinaci</a:t>
                      </a:r>
                    </a:p>
                  </a:txBody>
                  <a:tcPr marL="90000" marR="90000" marT="74016" marB="46800"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6113">
                <a:tc>
                  <a:txBody>
                    <a:bodyPr/>
                    <a:lstStyle/>
                    <a:p>
                      <a:pPr marL="0" marR="0" lvl="0" indent="0" algn="l"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2 pacchetti di crackers</a:t>
                      </a:r>
                    </a:p>
                  </a:txBody>
                  <a:tcPr marL="90000" marR="90000" marT="74016" marB="46800"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220</a:t>
                      </a:r>
                    </a:p>
                  </a:txBody>
                  <a:tcPr marL="90000" marR="90000" marT="74016"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2 fette di pane</a:t>
                      </a:r>
                    </a:p>
                  </a:txBody>
                  <a:tcPr marL="90000" marR="90000" marT="74016" marB="46800"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2938">
                <a:tc>
                  <a:txBody>
                    <a:bodyPr/>
                    <a:lstStyle/>
                    <a:p>
                      <a:pPr marL="0" marR="0" lvl="0" indent="0" algn="l"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2 cioccolatini</a:t>
                      </a:r>
                    </a:p>
                  </a:txBody>
                  <a:tcPr marL="90000" marR="90000" marT="74016" marB="46800"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100</a:t>
                      </a:r>
                    </a:p>
                  </a:txBody>
                  <a:tcPr marL="90000" marR="90000" marT="74016"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350 g di carote</a:t>
                      </a:r>
                    </a:p>
                  </a:txBody>
                  <a:tcPr marL="90000" marR="90000" marT="74016" marB="46800"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03275">
                <a:tc>
                  <a:txBody>
                    <a:bodyPr/>
                    <a:lstStyle/>
                    <a:p>
                      <a:pPr marL="0" marR="0" lvl="0" indent="0" algn="l"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2 cucchiaini rasi di Nutella</a:t>
                      </a:r>
                    </a:p>
                  </a:txBody>
                  <a:tcPr marL="90000" marR="90000" marT="74016" marB="46800"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333399"/>
                          </a:solidFill>
                          <a:effectLst/>
                          <a:latin typeface="Times New Roman" pitchFamily="18" charset="0"/>
                          <a:ea typeface="Lucida Sans Unicode" pitchFamily="34" charset="0"/>
                          <a:cs typeface="Times New Roman" pitchFamily="18" charset="0"/>
                        </a:rPr>
                        <a:t>160</a:t>
                      </a:r>
                    </a:p>
                  </a:txBody>
                  <a:tcPr marL="90000" marR="90000" marT="74016"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6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dirty="0">
                          <a:ln>
                            <a:noFill/>
                          </a:ln>
                          <a:solidFill>
                            <a:srgbClr val="333399"/>
                          </a:solidFill>
                          <a:effectLst/>
                          <a:latin typeface="Times New Roman" pitchFamily="18" charset="0"/>
                          <a:ea typeface="Lucida Sans Unicode" pitchFamily="34" charset="0"/>
                          <a:cs typeface="Times New Roman" pitchFamily="18" charset="0"/>
                        </a:rPr>
                        <a:t>100 g di carne arrosto</a:t>
                      </a:r>
                    </a:p>
                  </a:txBody>
                  <a:tcPr marL="90000" marR="90000" marT="74016" marB="46800"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25637" name="Picture 76">
            <a:extLst>
              <a:ext uri="{FF2B5EF4-FFF2-40B4-BE49-F238E27FC236}">
                <a16:creationId xmlns:a16="http://schemas.microsoft.com/office/drawing/2014/main" id="{9C910F4C-C98F-46A9-BD17-291EF6084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93675"/>
            <a:ext cx="1771650" cy="108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38" name="Picture 77">
            <a:extLst>
              <a:ext uri="{FF2B5EF4-FFF2-40B4-BE49-F238E27FC236}">
                <a16:creationId xmlns:a16="http://schemas.microsoft.com/office/drawing/2014/main" id="{0AD6C6D6-500A-4642-A9B3-63D974E77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188" y="1"/>
            <a:ext cx="1162050" cy="141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78034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0359D301-89B0-4F1E-85F7-AF739D9045FC}"/>
              </a:ext>
            </a:extLst>
          </p:cNvPr>
          <p:cNvSpPr>
            <a:spLocks noGrp="1"/>
          </p:cNvSpPr>
          <p:nvPr>
            <p:ph type="title"/>
          </p:nvPr>
        </p:nvSpPr>
        <p:spPr>
          <a:xfrm>
            <a:off x="838200" y="365126"/>
            <a:ext cx="10239531" cy="804108"/>
          </a:xfrm>
        </p:spPr>
        <p:txBody>
          <a:bodyPr/>
          <a:lstStyle/>
          <a:p>
            <a:r>
              <a:rPr lang="it-IT" b="1" dirty="0">
                <a:solidFill>
                  <a:srgbClr val="FF0000"/>
                </a:solidFill>
              </a:rPr>
              <a:t>PIANIFICAZIONE DEI PASTI DELLA SETTIMANA</a:t>
            </a:r>
          </a:p>
        </p:txBody>
      </p:sp>
      <p:sp>
        <p:nvSpPr>
          <p:cNvPr id="8" name="Segnaposto contenuto 7">
            <a:extLst>
              <a:ext uri="{FF2B5EF4-FFF2-40B4-BE49-F238E27FC236}">
                <a16:creationId xmlns:a16="http://schemas.microsoft.com/office/drawing/2014/main" id="{8DF254D7-1038-4A70-B86B-86D0642B7EA9}"/>
              </a:ext>
            </a:extLst>
          </p:cNvPr>
          <p:cNvSpPr>
            <a:spLocks noGrp="1"/>
          </p:cNvSpPr>
          <p:nvPr>
            <p:ph idx="1"/>
          </p:nvPr>
        </p:nvSpPr>
        <p:spPr>
          <a:xfrm>
            <a:off x="109929" y="1300968"/>
            <a:ext cx="6211368" cy="4785037"/>
          </a:xfrm>
        </p:spPr>
        <p:txBody>
          <a:bodyPr>
            <a:normAutofit fontScale="92500" lnSpcReduction="10000"/>
          </a:bodyPr>
          <a:lstStyle/>
          <a:p>
            <a:pPr marL="0" indent="0">
              <a:buNone/>
            </a:pPr>
            <a:r>
              <a:rPr lang="it-IT" dirty="0"/>
              <a:t>Altro consiglio è quello di stabilire una programmazione dell’alimentazione ben delineata, una sorta di «menù della settimana».</a:t>
            </a:r>
          </a:p>
          <a:p>
            <a:pPr marL="0" indent="0">
              <a:buNone/>
            </a:pPr>
            <a:endParaRPr lang="it-IT" dirty="0"/>
          </a:p>
          <a:p>
            <a:pPr marL="0" indent="0">
              <a:buNone/>
            </a:pPr>
            <a:r>
              <a:rPr lang="it-IT" dirty="0"/>
              <a:t>In questo modo, si potrà pianificare la spesa settimanale ricavandone numerosi </a:t>
            </a:r>
            <a:r>
              <a:rPr lang="it-IT" u="sng" dirty="0"/>
              <a:t>vantaggi</a:t>
            </a:r>
            <a:r>
              <a:rPr lang="it-IT" dirty="0"/>
              <a:t>, tra i quali:</a:t>
            </a:r>
          </a:p>
          <a:p>
            <a:r>
              <a:rPr lang="it-IT" dirty="0"/>
              <a:t>Garantire una dieta varia ed equilibrata</a:t>
            </a:r>
          </a:p>
          <a:p>
            <a:r>
              <a:rPr lang="it-IT" dirty="0"/>
              <a:t>Evitare gli sprechi</a:t>
            </a:r>
          </a:p>
          <a:p>
            <a:r>
              <a:rPr lang="it-IT" dirty="0"/>
              <a:t>Facilitare l’organizzazione casalinga con risparmio di tempo</a:t>
            </a:r>
          </a:p>
          <a:p>
            <a:pPr marL="0" indent="0">
              <a:buNone/>
            </a:pPr>
            <a:endParaRPr lang="it-IT" dirty="0"/>
          </a:p>
        </p:txBody>
      </p:sp>
      <p:pic>
        <p:nvPicPr>
          <p:cNvPr id="10" name="Immagine 9">
            <a:extLst>
              <a:ext uri="{FF2B5EF4-FFF2-40B4-BE49-F238E27FC236}">
                <a16:creationId xmlns:a16="http://schemas.microsoft.com/office/drawing/2014/main" id="{14CB043D-1F17-402B-B066-E5FC7FDB4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295" y="1169234"/>
            <a:ext cx="5760776" cy="5501389"/>
          </a:xfrm>
          <a:prstGeom prst="rect">
            <a:avLst/>
          </a:prstGeom>
        </p:spPr>
      </p:pic>
    </p:spTree>
    <p:extLst>
      <p:ext uri="{BB962C8B-B14F-4D97-AF65-F5344CB8AC3E}">
        <p14:creationId xmlns:p14="http://schemas.microsoft.com/office/powerpoint/2010/main" val="204046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88564" y="389744"/>
            <a:ext cx="8685763" cy="577063"/>
          </a:xfrm>
        </p:spPr>
        <p:txBody>
          <a:bodyPr>
            <a:normAutofit fontScale="90000"/>
          </a:bodyPr>
          <a:lstStyle/>
          <a:p>
            <a:pPr lvl="0" algn="ctr"/>
            <a:br>
              <a:rPr lang="en-US" sz="2700" b="1" u="sng" dirty="0">
                <a:solidFill>
                  <a:srgbClr val="FF0000"/>
                </a:solidFill>
              </a:rPr>
            </a:br>
            <a:r>
              <a:rPr lang="en-US" sz="3100" b="1" dirty="0">
                <a:solidFill>
                  <a:srgbClr val="FF0000"/>
                </a:solidFill>
              </a:rPr>
              <a:t>COME CONSERVARE GLI ALIMENTI IN FRIGORIFERO??</a:t>
            </a:r>
            <a:br>
              <a:rPr lang="it-IT" b="1" u="sng" dirty="0">
                <a:solidFill>
                  <a:srgbClr val="FF0000"/>
                </a:solidFill>
              </a:rPr>
            </a:br>
            <a:endParaRPr lang="it-IT" dirty="0">
              <a:solidFill>
                <a:srgbClr val="FF0000"/>
              </a:solidFill>
            </a:endParaRPr>
          </a:p>
        </p:txBody>
      </p:sp>
      <p:pic>
        <p:nvPicPr>
          <p:cNvPr id="5" name="Picture 2" descr="Risultati immagini per come conservare in frigo">
            <a:extLst>
              <a:ext uri="{FF2B5EF4-FFF2-40B4-BE49-F238E27FC236}">
                <a16:creationId xmlns:a16="http://schemas.microsoft.com/office/drawing/2014/main" id="{C3ECA494-E6DB-489C-BC90-6755EB1B9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30" b="7895"/>
          <a:stretch>
            <a:fillRect/>
          </a:stretch>
        </p:blipFill>
        <p:spPr bwMode="auto">
          <a:xfrm>
            <a:off x="4373533" y="851249"/>
            <a:ext cx="7528657" cy="58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4FED916D-2F3C-4B77-9FDA-2CF5102DA852}"/>
              </a:ext>
            </a:extLst>
          </p:cNvPr>
          <p:cNvSpPr/>
          <p:nvPr/>
        </p:nvSpPr>
        <p:spPr>
          <a:xfrm>
            <a:off x="442210" y="2531953"/>
            <a:ext cx="3492708" cy="1323439"/>
          </a:xfrm>
          <a:prstGeom prst="rect">
            <a:avLst/>
          </a:prstGeom>
        </p:spPr>
        <p:txBody>
          <a:bodyPr wrap="square">
            <a:spAutoFit/>
          </a:bodyPr>
          <a:lstStyle/>
          <a:p>
            <a:r>
              <a:rPr lang="it-IT" altLang="it-IT" sz="2000" dirty="0">
                <a:latin typeface="Tahoma" panose="020B0604030504040204" pitchFamily="34" charset="0"/>
              </a:rPr>
              <a:t>Bisogna tenere gli alimenti ben coperti e separati per evitare le contaminazioni crociate</a:t>
            </a:r>
          </a:p>
        </p:txBody>
      </p:sp>
      <p:sp>
        <p:nvSpPr>
          <p:cNvPr id="4" name="Rettangolo 3">
            <a:extLst>
              <a:ext uri="{FF2B5EF4-FFF2-40B4-BE49-F238E27FC236}">
                <a16:creationId xmlns:a16="http://schemas.microsoft.com/office/drawing/2014/main" id="{6FC0C872-0266-4A8C-991A-EAA9B2EE8D76}"/>
              </a:ext>
            </a:extLst>
          </p:cNvPr>
          <p:cNvSpPr/>
          <p:nvPr/>
        </p:nvSpPr>
        <p:spPr>
          <a:xfrm>
            <a:off x="442210" y="3941508"/>
            <a:ext cx="3308517" cy="1015663"/>
          </a:xfrm>
          <a:prstGeom prst="rect">
            <a:avLst/>
          </a:prstGeom>
        </p:spPr>
        <p:txBody>
          <a:bodyPr wrap="square">
            <a:spAutoFit/>
          </a:bodyPr>
          <a:lstStyle/>
          <a:p>
            <a:endParaRPr lang="it-IT" altLang="it-IT" sz="2000" dirty="0">
              <a:latin typeface="Tahoma" panose="020B0604030504040204" pitchFamily="34" charset="0"/>
            </a:endParaRPr>
          </a:p>
          <a:p>
            <a:r>
              <a:rPr lang="it-IT" altLang="it-IT" sz="2000" dirty="0">
                <a:latin typeface="Tahoma" panose="020B0604030504040204" pitchFamily="34" charset="0"/>
              </a:rPr>
              <a:t>Evitare l'eccessivo riempimento del frigorifero</a:t>
            </a:r>
          </a:p>
        </p:txBody>
      </p:sp>
      <p:sp>
        <p:nvSpPr>
          <p:cNvPr id="8" name="Rettangolo 7">
            <a:extLst>
              <a:ext uri="{FF2B5EF4-FFF2-40B4-BE49-F238E27FC236}">
                <a16:creationId xmlns:a16="http://schemas.microsoft.com/office/drawing/2014/main" id="{8D5E4D5B-D5F6-4574-BC6E-F609433F4F15}"/>
              </a:ext>
            </a:extLst>
          </p:cNvPr>
          <p:cNvSpPr/>
          <p:nvPr/>
        </p:nvSpPr>
        <p:spPr>
          <a:xfrm>
            <a:off x="414178" y="5129403"/>
            <a:ext cx="3492708" cy="1323439"/>
          </a:xfrm>
          <a:prstGeom prst="rect">
            <a:avLst/>
          </a:prstGeom>
        </p:spPr>
        <p:txBody>
          <a:bodyPr wrap="square">
            <a:spAutoFit/>
          </a:bodyPr>
          <a:lstStyle/>
          <a:p>
            <a:endParaRPr lang="it-IT" altLang="it-IT" sz="2000" dirty="0">
              <a:latin typeface="Tahoma" panose="020B0604030504040204" pitchFamily="34" charset="0"/>
            </a:endParaRPr>
          </a:p>
          <a:p>
            <a:r>
              <a:rPr lang="it-IT" altLang="it-IT" sz="2000" dirty="0">
                <a:latin typeface="Tahoma" panose="020B0604030504040204" pitchFamily="34" charset="0"/>
              </a:rPr>
              <a:t>«Ciò che entra per primo nel frigorifero, ne esca per primo»</a:t>
            </a:r>
            <a:r>
              <a:rPr lang="it-IT" altLang="it-IT" dirty="0">
                <a:latin typeface="Tahoma" panose="020B0604030504040204" pitchFamily="34" charset="0"/>
              </a:rPr>
              <a:t>.</a:t>
            </a:r>
          </a:p>
        </p:txBody>
      </p:sp>
      <p:sp>
        <p:nvSpPr>
          <p:cNvPr id="9" name="Rettangolo 8">
            <a:extLst>
              <a:ext uri="{FF2B5EF4-FFF2-40B4-BE49-F238E27FC236}">
                <a16:creationId xmlns:a16="http://schemas.microsoft.com/office/drawing/2014/main" id="{9601E5C9-FF29-471C-ABB5-9EE8C475A9AC}"/>
              </a:ext>
            </a:extLst>
          </p:cNvPr>
          <p:cNvSpPr/>
          <p:nvPr/>
        </p:nvSpPr>
        <p:spPr>
          <a:xfrm>
            <a:off x="414178" y="952776"/>
            <a:ext cx="3959356" cy="1200329"/>
          </a:xfrm>
          <a:prstGeom prst="rect">
            <a:avLst/>
          </a:prstGeom>
        </p:spPr>
        <p:txBody>
          <a:bodyPr wrap="square">
            <a:spAutoFit/>
          </a:bodyPr>
          <a:lstStyle/>
          <a:p>
            <a:endParaRPr lang="it-IT" altLang="it-IT" sz="2400" b="1" u="sng" dirty="0">
              <a:latin typeface="Comic Sans MS" panose="030F0702030302020204" pitchFamily="66" charset="0"/>
            </a:endParaRPr>
          </a:p>
          <a:p>
            <a:r>
              <a:rPr lang="it-IT" altLang="it-IT" sz="2400" b="1" u="sng" dirty="0">
                <a:solidFill>
                  <a:srgbClr val="FF0000"/>
                </a:solidFill>
                <a:latin typeface="Comic Sans MS" panose="030F0702030302020204" pitchFamily="66" charset="0"/>
              </a:rPr>
              <a:t>Alcune regole da ricordare</a:t>
            </a:r>
            <a:r>
              <a:rPr lang="it-IT" altLang="it-IT" sz="2400" dirty="0">
                <a:solidFill>
                  <a:srgbClr val="FF0000"/>
                </a:solidFill>
                <a:latin typeface="Comic Sans MS" panose="030F0702030302020204" pitchFamily="66" charset="0"/>
              </a:rPr>
              <a:t>:</a:t>
            </a:r>
            <a:endParaRPr lang="it-IT" sz="2400" dirty="0">
              <a:solidFill>
                <a:srgbClr val="FF0000"/>
              </a:solidFill>
            </a:endParaRPr>
          </a:p>
        </p:txBody>
      </p:sp>
    </p:spTree>
    <p:extLst>
      <p:ext uri="{BB962C8B-B14F-4D97-AF65-F5344CB8AC3E}">
        <p14:creationId xmlns:p14="http://schemas.microsoft.com/office/powerpoint/2010/main" val="2235771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0967F1-4213-456A-90F7-5907B341EDEE}"/>
              </a:ext>
            </a:extLst>
          </p:cNvPr>
          <p:cNvSpPr>
            <a:spLocks noGrp="1"/>
          </p:cNvSpPr>
          <p:nvPr>
            <p:ph type="title"/>
          </p:nvPr>
        </p:nvSpPr>
        <p:spPr>
          <a:xfrm>
            <a:off x="302302" y="185243"/>
            <a:ext cx="11587396" cy="1325563"/>
          </a:xfrm>
        </p:spPr>
        <p:txBody>
          <a:bodyPr>
            <a:normAutofit/>
          </a:bodyPr>
          <a:lstStyle/>
          <a:p>
            <a:pPr algn="ctr"/>
            <a:r>
              <a:rPr lang="it-IT" sz="2800" b="1" u="sng" dirty="0">
                <a:solidFill>
                  <a:srgbClr val="FF0000"/>
                </a:solidFill>
              </a:rPr>
              <a:t>Quali alimenti non devono mai mancare nel nostro carrello della spesa?</a:t>
            </a:r>
          </a:p>
        </p:txBody>
      </p:sp>
      <p:pic>
        <p:nvPicPr>
          <p:cNvPr id="1026" name="Picture 2" descr="http://besport.org/sportmedicina/wp-content/uploads/2015/05/pane-e-pasta-integrali.jpg">
            <a:extLst>
              <a:ext uri="{FF2B5EF4-FFF2-40B4-BE49-F238E27FC236}">
                <a16:creationId xmlns:a16="http://schemas.microsoft.com/office/drawing/2014/main" id="{0D3303B5-6FCE-4599-964D-23BD0C5A1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92" y="1787208"/>
            <a:ext cx="528440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9B65C041-0538-4074-B9BB-6B4FC6FD5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92" y="5613252"/>
            <a:ext cx="5284408" cy="525294"/>
          </a:xfrm>
          <a:prstGeom prst="rect">
            <a:avLst/>
          </a:prstGeom>
        </p:spPr>
      </p:pic>
      <p:pic>
        <p:nvPicPr>
          <p:cNvPr id="9" name="Segnaposto contenuto 8">
            <a:extLst>
              <a:ext uri="{FF2B5EF4-FFF2-40B4-BE49-F238E27FC236}">
                <a16:creationId xmlns:a16="http://schemas.microsoft.com/office/drawing/2014/main" id="{8A6AE398-8302-4D03-8CAA-50A5C875976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0" y="1787208"/>
            <a:ext cx="5284409" cy="4351338"/>
          </a:xfrm>
        </p:spPr>
      </p:pic>
    </p:spTree>
    <p:extLst>
      <p:ext uri="{BB962C8B-B14F-4D97-AF65-F5344CB8AC3E}">
        <p14:creationId xmlns:p14="http://schemas.microsoft.com/office/powerpoint/2010/main" val="793434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026" name="Picture 2" descr="https://i0.wp.com/www.perdimagrire.org/foto/640/importanza-carboidrati.jpg">
            <a:extLst>
              <a:ext uri="{FF2B5EF4-FFF2-40B4-BE49-F238E27FC236}">
                <a16:creationId xmlns:a16="http://schemas.microsoft.com/office/drawing/2014/main" id="{FE310F37-51B8-46D5-83A2-598E8A27B1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30" r="102"/>
          <a:stretch/>
        </p:blipFill>
        <p:spPr bwMode="auto">
          <a:xfrm>
            <a:off x="20" y="1407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472FFC00-9CC5-49E5-B1DE-139F48A6446D}"/>
              </a:ext>
            </a:extLst>
          </p:cNvPr>
          <p:cNvSpPr>
            <a:spLocks noGrp="1"/>
          </p:cNvSpPr>
          <p:nvPr>
            <p:ph type="title"/>
          </p:nvPr>
        </p:nvSpPr>
        <p:spPr>
          <a:xfrm>
            <a:off x="594805" y="640263"/>
            <a:ext cx="5221266" cy="1344975"/>
          </a:xfrm>
        </p:spPr>
        <p:txBody>
          <a:bodyPr>
            <a:normAutofit/>
          </a:bodyPr>
          <a:lstStyle/>
          <a:p>
            <a:pPr algn="ctr"/>
            <a:r>
              <a:rPr lang="it-IT" sz="4000" b="1" u="sng" dirty="0">
                <a:solidFill>
                  <a:srgbClr val="FF0000"/>
                </a:solidFill>
              </a:rPr>
              <a:t>Acquisti consapevoli:</a:t>
            </a:r>
            <a:br>
              <a:rPr lang="it-IT" sz="4000" b="1" dirty="0">
                <a:solidFill>
                  <a:srgbClr val="FF0000"/>
                </a:solidFill>
              </a:rPr>
            </a:br>
            <a:r>
              <a:rPr lang="it-IT" sz="4000" b="1" dirty="0">
                <a:solidFill>
                  <a:srgbClr val="FF0000"/>
                </a:solidFill>
              </a:rPr>
              <a:t>Cereali</a:t>
            </a:r>
            <a:endParaRPr lang="it-IT" sz="4000" dirty="0">
              <a:solidFill>
                <a:srgbClr val="FF0000"/>
              </a:solidFill>
            </a:endParaRPr>
          </a:p>
        </p:txBody>
      </p:sp>
      <p:sp>
        <p:nvSpPr>
          <p:cNvPr id="5" name="Segnaposto contenuto 4">
            <a:extLst>
              <a:ext uri="{FF2B5EF4-FFF2-40B4-BE49-F238E27FC236}">
                <a16:creationId xmlns:a16="http://schemas.microsoft.com/office/drawing/2014/main" id="{5ED86E0D-6EB8-4258-B054-F0CE095BBFDA}"/>
              </a:ext>
            </a:extLst>
          </p:cNvPr>
          <p:cNvSpPr>
            <a:spLocks noGrp="1"/>
          </p:cNvSpPr>
          <p:nvPr>
            <p:ph idx="1"/>
          </p:nvPr>
        </p:nvSpPr>
        <p:spPr>
          <a:xfrm>
            <a:off x="594110" y="2121762"/>
            <a:ext cx="5061102" cy="3913277"/>
          </a:xfrm>
        </p:spPr>
        <p:txBody>
          <a:bodyPr>
            <a:normAutofit/>
          </a:bodyPr>
          <a:lstStyle/>
          <a:p>
            <a:pPr marL="0" indent="0">
              <a:buNone/>
            </a:pPr>
            <a:r>
              <a:rPr lang="it-IT" sz="2000" dirty="0"/>
              <a:t>Cerchiamo di ampliare i nostri orizzonti: non solo grano (pane e pasta) e riso, ma anche orzo, farro, miglio….</a:t>
            </a:r>
          </a:p>
          <a:p>
            <a:pPr marL="0" indent="0">
              <a:buNone/>
            </a:pPr>
            <a:endParaRPr lang="it-IT" sz="2000" dirty="0"/>
          </a:p>
          <a:p>
            <a:pPr marL="0" indent="0">
              <a:buNone/>
            </a:pPr>
            <a:r>
              <a:rPr lang="it-IT" sz="2000" dirty="0"/>
              <a:t>Sono da preferirsi in forma </a:t>
            </a:r>
            <a:r>
              <a:rPr lang="it-IT" sz="2000" b="1" dirty="0"/>
              <a:t>integrale </a:t>
            </a:r>
            <a:r>
              <a:rPr lang="it-IT" sz="2000" dirty="0"/>
              <a:t>in quanto ricchi in </a:t>
            </a:r>
            <a:r>
              <a:rPr lang="it-IT" sz="2000" b="1" dirty="0"/>
              <a:t>fibre, </a:t>
            </a:r>
            <a:r>
              <a:rPr lang="it-IT" sz="2000" dirty="0"/>
              <a:t>classe di sostanze dai numerosi effetti benefici per il nostro organismo tra i quali la capacità di aumentare il senso di sazietà, l’aumento della massa fecale con acceleramento della velocità del transito intestinale oltre alla riduzione del rischio di patologie quali il tumore al colon-retto.</a:t>
            </a:r>
          </a:p>
        </p:txBody>
      </p:sp>
    </p:spTree>
    <p:extLst>
      <p:ext uri="{BB962C8B-B14F-4D97-AF65-F5344CB8AC3E}">
        <p14:creationId xmlns:p14="http://schemas.microsoft.com/office/powerpoint/2010/main" val="2739597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magine 13" descr="Immagine che contiene cibo, tavolo, piatto, frutta&#10;&#10;Descrizione generata con affidabilità molto elevata">
            <a:extLst>
              <a:ext uri="{FF2B5EF4-FFF2-40B4-BE49-F238E27FC236}">
                <a16:creationId xmlns:a16="http://schemas.microsoft.com/office/drawing/2014/main" id="{C47E4346-53AB-45BF-865A-4CF164186236}"/>
              </a:ext>
            </a:extLst>
          </p:cNvPr>
          <p:cNvPicPr>
            <a:picLocks noChangeAspect="1"/>
          </p:cNvPicPr>
          <p:nvPr/>
        </p:nvPicPr>
        <p:blipFill rotWithShape="1">
          <a:blip r:embed="rId2">
            <a:extLst>
              <a:ext uri="{28A0092B-C50C-407E-A947-70E740481C1C}">
                <a14:useLocalDpi xmlns:a14="http://schemas.microsoft.com/office/drawing/2010/main" val="0"/>
              </a:ext>
            </a:extLst>
          </a:blip>
          <a:srcRect l="20628" r="21543"/>
          <a:stretch/>
        </p:blipFill>
        <p:spPr>
          <a:xfrm>
            <a:off x="6090612" y="10"/>
            <a:ext cx="6101387" cy="6857990"/>
          </a:xfrm>
          <a:prstGeom prst="rect">
            <a:avLst/>
          </a:prstGeom>
          <a:effectLst/>
        </p:spPr>
      </p:pic>
      <p:sp>
        <p:nvSpPr>
          <p:cNvPr id="2" name="Titolo 1">
            <a:extLst>
              <a:ext uri="{FF2B5EF4-FFF2-40B4-BE49-F238E27FC236}">
                <a16:creationId xmlns:a16="http://schemas.microsoft.com/office/drawing/2014/main" id="{B1DDD50B-C410-423E-A953-B23591B93190}"/>
              </a:ext>
            </a:extLst>
          </p:cNvPr>
          <p:cNvSpPr>
            <a:spLocks noGrp="1"/>
          </p:cNvSpPr>
          <p:nvPr>
            <p:ph type="title"/>
          </p:nvPr>
        </p:nvSpPr>
        <p:spPr>
          <a:xfrm>
            <a:off x="648928" y="165032"/>
            <a:ext cx="5127031" cy="1676603"/>
          </a:xfrm>
        </p:spPr>
        <p:txBody>
          <a:bodyPr>
            <a:normAutofit/>
          </a:bodyPr>
          <a:lstStyle/>
          <a:p>
            <a:pPr algn="ctr"/>
            <a:r>
              <a:rPr lang="it-IT" sz="4000" b="1" u="sng" dirty="0">
                <a:solidFill>
                  <a:srgbClr val="FF0000"/>
                </a:solidFill>
              </a:rPr>
              <a:t>Acquisti consapevoli:</a:t>
            </a:r>
            <a:br>
              <a:rPr lang="it-IT" sz="4000" b="1" dirty="0">
                <a:solidFill>
                  <a:srgbClr val="FF0000"/>
                </a:solidFill>
              </a:rPr>
            </a:br>
            <a:r>
              <a:rPr lang="it-IT" sz="4000" b="1" dirty="0">
                <a:solidFill>
                  <a:srgbClr val="FF0000"/>
                </a:solidFill>
              </a:rPr>
              <a:t>Frutta e verdura</a:t>
            </a:r>
            <a:endParaRPr lang="it-IT" sz="4000" dirty="0">
              <a:solidFill>
                <a:srgbClr val="FF0000"/>
              </a:solidFill>
            </a:endParaRPr>
          </a:p>
        </p:txBody>
      </p:sp>
      <p:sp>
        <p:nvSpPr>
          <p:cNvPr id="3" name="Segnaposto contenuto 2">
            <a:extLst>
              <a:ext uri="{FF2B5EF4-FFF2-40B4-BE49-F238E27FC236}">
                <a16:creationId xmlns:a16="http://schemas.microsoft.com/office/drawing/2014/main" id="{CDA53A26-7F69-47BC-B867-B5BEAA97DD27}"/>
              </a:ext>
            </a:extLst>
          </p:cNvPr>
          <p:cNvSpPr>
            <a:spLocks noGrp="1"/>
          </p:cNvSpPr>
          <p:nvPr>
            <p:ph idx="1"/>
          </p:nvPr>
        </p:nvSpPr>
        <p:spPr>
          <a:xfrm>
            <a:off x="376548" y="1616552"/>
            <a:ext cx="5556738" cy="4851333"/>
          </a:xfrm>
        </p:spPr>
        <p:txBody>
          <a:bodyPr>
            <a:noAutofit/>
          </a:bodyPr>
          <a:lstStyle/>
          <a:p>
            <a:pPr marL="0" indent="0">
              <a:buNone/>
            </a:pPr>
            <a:r>
              <a:rPr lang="it-IT" sz="2400" dirty="0"/>
              <a:t>Sono consigliate almeno </a:t>
            </a:r>
            <a:r>
              <a:rPr lang="it-IT" sz="2400" b="1" dirty="0"/>
              <a:t>4-5 porzioni </a:t>
            </a:r>
            <a:r>
              <a:rPr lang="it-IT" sz="2400" dirty="0"/>
              <a:t>al giorno di frutta e verdura in quanto fonti di fibre, vitamine, sali minerali e sostanze antiossidanti.</a:t>
            </a:r>
          </a:p>
          <a:p>
            <a:pPr marL="0" indent="0">
              <a:buNone/>
            </a:pPr>
            <a:endParaRPr lang="it-IT" sz="2400" dirty="0"/>
          </a:p>
          <a:p>
            <a:pPr marL="0" indent="0">
              <a:buNone/>
            </a:pPr>
            <a:r>
              <a:rPr lang="it-IT" sz="2400" dirty="0"/>
              <a:t>Ad ogni colore è associato un determinato beneficio pertanto importante sarà </a:t>
            </a:r>
            <a:r>
              <a:rPr lang="it-IT" sz="2400" b="1" dirty="0"/>
              <a:t>variare</a:t>
            </a:r>
            <a:r>
              <a:rPr lang="it-IT" sz="2400" dirty="0"/>
              <a:t> il più possibile le proprie scelte.</a:t>
            </a:r>
          </a:p>
          <a:p>
            <a:pPr marL="0" indent="0">
              <a:buNone/>
            </a:pPr>
            <a:endParaRPr lang="it-IT" sz="2400" dirty="0"/>
          </a:p>
          <a:p>
            <a:pPr marL="0" indent="0">
              <a:buNone/>
            </a:pPr>
            <a:r>
              <a:rPr lang="it-IT" sz="2400" dirty="0"/>
              <a:t>Cerchiamo di rispettare la </a:t>
            </a:r>
            <a:r>
              <a:rPr lang="it-IT" sz="2400" b="1" dirty="0"/>
              <a:t>stagionalità</a:t>
            </a:r>
            <a:r>
              <a:rPr lang="it-IT" sz="2400" dirty="0"/>
              <a:t> dei singoli prodotti: oggi, l’offerta dei supermercati ci ha abituato a trovare tutto e sempre e per fare questo, spesso, utilizza processi che di naturale hanno ben poco!   </a:t>
            </a:r>
          </a:p>
        </p:txBody>
      </p:sp>
    </p:spTree>
    <p:extLst>
      <p:ext uri="{BB962C8B-B14F-4D97-AF65-F5344CB8AC3E}">
        <p14:creationId xmlns:p14="http://schemas.microsoft.com/office/powerpoint/2010/main" val="113363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50" name="Picture 2" descr="http://www.freshplaza.it/images/2011/0118/QuartaGamma_lavaggio.jpg">
            <a:extLst>
              <a:ext uri="{FF2B5EF4-FFF2-40B4-BE49-F238E27FC236}">
                <a16:creationId xmlns:a16="http://schemas.microsoft.com/office/drawing/2014/main" id="{D6F6CDEE-C0DC-4598-85BA-79BA4D016D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1" r="30737" b="-2"/>
          <a:stretch/>
        </p:blipFill>
        <p:spPr bwMode="auto">
          <a:xfrm>
            <a:off x="5453033" y="1606892"/>
            <a:ext cx="6518573" cy="488598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4E353F9D-0E54-4579-9BF7-827F4F88338E}"/>
              </a:ext>
            </a:extLst>
          </p:cNvPr>
          <p:cNvSpPr>
            <a:spLocks noGrp="1"/>
          </p:cNvSpPr>
          <p:nvPr>
            <p:ph type="title"/>
          </p:nvPr>
        </p:nvSpPr>
        <p:spPr>
          <a:xfrm>
            <a:off x="838200" y="365125"/>
            <a:ext cx="10092397" cy="985373"/>
          </a:xfrm>
        </p:spPr>
        <p:txBody>
          <a:bodyPr>
            <a:normAutofit fontScale="90000"/>
          </a:bodyPr>
          <a:lstStyle/>
          <a:p>
            <a:pPr algn="ctr"/>
            <a:r>
              <a:rPr lang="it-IT" b="1" u="sng" dirty="0">
                <a:solidFill>
                  <a:srgbClr val="FF0000"/>
                </a:solidFill>
              </a:rPr>
              <a:t>Acquisti consapevoli:</a:t>
            </a:r>
            <a:br>
              <a:rPr lang="it-IT" b="1" dirty="0">
                <a:solidFill>
                  <a:srgbClr val="FF0000"/>
                </a:solidFill>
              </a:rPr>
            </a:br>
            <a:r>
              <a:rPr lang="it-IT" b="1" dirty="0">
                <a:solidFill>
                  <a:srgbClr val="FF0000"/>
                </a:solidFill>
              </a:rPr>
              <a:t>I prodotti di IV gamma</a:t>
            </a:r>
            <a:endParaRPr lang="it-IT" dirty="0">
              <a:solidFill>
                <a:srgbClr val="FF0000"/>
              </a:solidFill>
            </a:endParaRPr>
          </a:p>
        </p:txBody>
      </p:sp>
      <p:sp>
        <p:nvSpPr>
          <p:cNvPr id="3" name="Segnaposto contenuto 2">
            <a:extLst>
              <a:ext uri="{FF2B5EF4-FFF2-40B4-BE49-F238E27FC236}">
                <a16:creationId xmlns:a16="http://schemas.microsoft.com/office/drawing/2014/main" id="{8176D100-DE6E-4368-BAC9-48C8359816E6}"/>
              </a:ext>
            </a:extLst>
          </p:cNvPr>
          <p:cNvSpPr>
            <a:spLocks noGrp="1"/>
          </p:cNvSpPr>
          <p:nvPr>
            <p:ph idx="1"/>
          </p:nvPr>
        </p:nvSpPr>
        <p:spPr>
          <a:xfrm>
            <a:off x="220394" y="1606892"/>
            <a:ext cx="5167532" cy="4995349"/>
          </a:xfrm>
        </p:spPr>
        <p:txBody>
          <a:bodyPr>
            <a:normAutofit/>
          </a:bodyPr>
          <a:lstStyle/>
          <a:p>
            <a:pPr marL="0" indent="0">
              <a:buNone/>
            </a:pPr>
            <a:r>
              <a:rPr lang="it-IT" sz="2000" dirty="0"/>
              <a:t>Sono definiti in questo modo la «</a:t>
            </a:r>
            <a:r>
              <a:rPr lang="it-IT" sz="2000" i="1" dirty="0"/>
              <a:t>verdura ed ortofrutta fresca, lavata, confezionata e pronta al consumo».</a:t>
            </a:r>
          </a:p>
          <a:p>
            <a:pPr marL="0" indent="0">
              <a:buNone/>
            </a:pPr>
            <a:endParaRPr lang="it-IT" sz="2000" i="1" dirty="0"/>
          </a:p>
          <a:p>
            <a:pPr marL="0" indent="0">
              <a:buNone/>
            </a:pPr>
            <a:r>
              <a:rPr lang="it-IT" sz="2000" dirty="0"/>
              <a:t>A livello industriale, le materie prime selezionate subiscono almeno un doppio lavaggio, seguito da confezionamento e conservazione a non più di 8°C per un periodo che intercorre tra i 5 e i 7 giorni.</a:t>
            </a:r>
          </a:p>
          <a:p>
            <a:pPr marL="0" indent="0">
              <a:buNone/>
            </a:pPr>
            <a:endParaRPr lang="it-IT" sz="2000" dirty="0"/>
          </a:p>
          <a:p>
            <a:pPr marL="0" indent="0">
              <a:buNone/>
            </a:pPr>
            <a:r>
              <a:rPr lang="it-IT" sz="2000" dirty="0"/>
              <a:t>Non bisogna mai interrompere la catena del freddo per non compromettere la sicurezza di questo prodotto pertanto il consiglio è quello di </a:t>
            </a:r>
            <a:r>
              <a:rPr lang="it-IT" sz="2000" b="1" dirty="0"/>
              <a:t>portare con sé una borsa termica </a:t>
            </a:r>
            <a:r>
              <a:rPr lang="it-IT" sz="2000" dirty="0"/>
              <a:t>e inserire al più presto i prodotti in </a:t>
            </a:r>
            <a:r>
              <a:rPr lang="it-IT" sz="2000" b="1" dirty="0"/>
              <a:t>frigorifero</a:t>
            </a:r>
            <a:r>
              <a:rPr lang="it-IT" sz="2000" dirty="0"/>
              <a:t>.</a:t>
            </a:r>
          </a:p>
        </p:txBody>
      </p:sp>
    </p:spTree>
    <p:extLst>
      <p:ext uri="{BB962C8B-B14F-4D97-AF65-F5344CB8AC3E}">
        <p14:creationId xmlns:p14="http://schemas.microsoft.com/office/powerpoint/2010/main" val="307099780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1566</Words>
  <Application>Microsoft Office PowerPoint</Application>
  <PresentationFormat>Widescreen</PresentationFormat>
  <Paragraphs>169</Paragraphs>
  <Slides>32</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32</vt:i4>
      </vt:variant>
    </vt:vector>
  </HeadingPairs>
  <TitlesOfParts>
    <vt:vector size="40" baseType="lpstr">
      <vt:lpstr>Arial</vt:lpstr>
      <vt:lpstr>Calibri</vt:lpstr>
      <vt:lpstr>Calibri Light</vt:lpstr>
      <vt:lpstr>Comic Sans MS</vt:lpstr>
      <vt:lpstr>Lucida Sans Unicode</vt:lpstr>
      <vt:lpstr>Tahoma</vt:lpstr>
      <vt:lpstr>Times New Roman</vt:lpstr>
      <vt:lpstr>Tema di Office</vt:lpstr>
      <vt:lpstr>La Scuola che fa Salute Mens(a) Sana  “LA SPESA CONSAPEVOLE’’</vt:lpstr>
      <vt:lpstr>L’educazione alimentare deve passare attraverso….</vt:lpstr>
      <vt:lpstr>LA LISTA DELLA SPESA</vt:lpstr>
      <vt:lpstr>PIANIFICAZIONE DEI PASTI DELLA SETTIMANA</vt:lpstr>
      <vt:lpstr> COME CONSERVARE GLI ALIMENTI IN FRIGORIFERO?? </vt:lpstr>
      <vt:lpstr>Quali alimenti non devono mai mancare nel nostro carrello della spesa?</vt:lpstr>
      <vt:lpstr>Acquisti consapevoli: Cereali</vt:lpstr>
      <vt:lpstr>Acquisti consapevoli: Frutta e verdura</vt:lpstr>
      <vt:lpstr>Acquisti consapevoli: I prodotti di IV gamma</vt:lpstr>
      <vt:lpstr>Non demonizziamo i surgelati!</vt:lpstr>
      <vt:lpstr>Acquisti consapevoli: CARNE</vt:lpstr>
      <vt:lpstr>Acquisti consapevoli:  CARNE SEPARATA MECCANICAMENTE</vt:lpstr>
      <vt:lpstr>Presentazione standard di PowerPoint</vt:lpstr>
      <vt:lpstr>… chi fa da sé fa per tre!</vt:lpstr>
      <vt:lpstr>Acquisti consapevoli:  PESCE</vt:lpstr>
      <vt:lpstr>Acquisti consapevoli: FRUTTI DI MARE</vt:lpstr>
      <vt:lpstr>Acquisti consapevoli:  LATTE E DERIVATI</vt:lpstr>
      <vt:lpstr>Come scegliere le UOVA?</vt:lpstr>
      <vt:lpstr>Acquisti consapevoli: Olio EVO</vt:lpstr>
      <vt:lpstr>Il sale? Meglio se iodato</vt:lpstr>
      <vt:lpstr>Presentazione standard di PowerPoint</vt:lpstr>
      <vt:lpstr>L’ETICHETTA…. è la carta di identità dell’alimento</vt:lpstr>
      <vt:lpstr>Gli ingredienti, questi sconosciuti!</vt:lpstr>
      <vt:lpstr>Presentazione standard di PowerPoint</vt:lpstr>
      <vt:lpstr>Presentazione standard di PowerPoint</vt:lpstr>
      <vt:lpstr>Differenza tra TMC e Data di scadenza </vt:lpstr>
      <vt:lpstr>Presentazione standard di PowerPoint</vt:lpstr>
      <vt:lpstr>Presentazione standard di PowerPoint</vt:lpstr>
      <vt:lpstr>Presentazione standard di PowerPoint</vt:lpstr>
      <vt:lpstr>Presentazione standard di PowerPoint</vt:lpstr>
      <vt:lpstr>Presentazione standard di PowerPoint</vt:lpstr>
      <vt:lpstr>Calorie nascoste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Scuola che fa Salute Mens(a) Sana  “LA SPESA CONSAPEVOLE’’</dc:title>
  <dc:creator>roberto rice</dc:creator>
  <cp:lastModifiedBy>Pina</cp:lastModifiedBy>
  <cp:revision>80</cp:revision>
  <dcterms:created xsi:type="dcterms:W3CDTF">2018-01-08T19:13:06Z</dcterms:created>
  <dcterms:modified xsi:type="dcterms:W3CDTF">2018-01-15T17:55:44Z</dcterms:modified>
</cp:coreProperties>
</file>